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</p:sldIdLst>
  <p:sldSz cx="18288000" cy="10287000"/>
  <p:notesSz cx="6858000" cy="9144000"/>
  <p:embeddedFontLst>
    <p:embeddedFont>
      <p:font typeface="Arsenal" panose="020B0604020202020204" charset="-18"/>
      <p:regular r:id="rId23"/>
    </p:embeddedFont>
    <p:embeddedFont>
      <p:font typeface="Arsenal Bold" panose="020B0604020202020204" charset="-18"/>
      <p:regular r:id="rId24"/>
    </p:embeddedFont>
    <p:embeddedFont>
      <p:font typeface="Arsenal Bold Italics" panose="020B0604020202020204" charset="-18"/>
      <p:regular r:id="rId25"/>
    </p:embeddedFont>
    <p:embeddedFont>
      <p:font typeface="Arsenal Italics" panose="020B0604020202020204" charset="-18"/>
      <p:regular r:id="rId26"/>
    </p:embeddedFont>
    <p:embeddedFont>
      <p:font typeface="Barlow SemiCondensed" panose="020B0604020202020204" charset="-18"/>
      <p:regular r:id="rId27"/>
    </p:embeddedFont>
    <p:embeddedFont>
      <p:font typeface="Barlow SemiCondensed Bold" panose="020B0604020202020204" charset="-18"/>
      <p:regular r:id="rId28"/>
    </p:embeddedFont>
    <p:embeddedFont>
      <p:font typeface="Open Sans" panose="020B0606030504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medijskapismenost.hr/osam-jednostavnih-koraka-z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objekti/kljuc-metala-retro-ugravira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avopis.hr/pravilo/bibliografske-jedinice/8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sk/vectors/graf-arrow-3d-infographic-%C3%BAspech-5459687/" TargetMode="External"/><Relationship Id="rId5" Type="http://schemas.openxmlformats.org/officeDocument/2006/relationships/hyperlink" Target="https://pixabay.com/sk/vectors/graf-arrow-3d-infographic-%25C" TargetMode="External"/><Relationship Id="rId4" Type="http://schemas.openxmlformats.org/officeDocument/2006/relationships/hyperlink" Target="https://creativecommons.org/licenses/publicdomai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objekti/kljuc-metala-retro-ugraviran" TargetMode="External"/><Relationship Id="rId7" Type="http://schemas.openxmlformats.org/officeDocument/2006/relationships/hyperlink" Target="https://pixnio.com/hr/objekti/vrata-prozor/zid-prozor-grilje-windows-arhitekture-cigla-vrata-fasade-ograde" TargetMode="External"/><Relationship Id="rId2" Type="http://schemas.openxmlformats.org/officeDocument/2006/relationships/hyperlink" Target="https://pilot.e-skole.hr/wp-content/uploads/2018/03/Prirucnik_Citiranje-u-digitalnom-okruzenju-1.pdf%20/otogra%EF%AC%81j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sk/vectors/graf-arrow-3d-infographic-%C3%BAspech-5459687/" TargetMode="External"/><Relationship Id="rId5" Type="http://schemas.openxmlformats.org/officeDocument/2006/relationships/hyperlink" Target="https://creativecommons.org/licenses/publicdomain/" TargetMode="External"/><Relationship Id="rId4" Type="http://schemas.openxmlformats.org/officeDocument/2006/relationships/hyperlink" Target="https://www.medijskapismenost.hr/osam-jednostavnih-koraka-za-provjeru-bilo-koje-vijesti/medijska-pismenost-infogra%EF%AC%81ka-kako-prepoznati-lazne-vijest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.rck-utso.h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objekti/vrata-prozor/zid-prozor-grilje-windows-arhitekture-cigla-vrata-fasade-ograd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999" y="1714979"/>
            <a:ext cx="10138099" cy="6857041"/>
          </a:xfrm>
          <a:custGeom>
            <a:avLst/>
            <a:gdLst/>
            <a:ahLst/>
            <a:cxnLst/>
            <a:rect l="l" t="t" r="r" b="b"/>
            <a:pathLst>
              <a:path w="10138099" h="6857041">
                <a:moveTo>
                  <a:pt x="0" y="0"/>
                </a:moveTo>
                <a:lnTo>
                  <a:pt x="10138099" y="0"/>
                </a:lnTo>
                <a:lnTo>
                  <a:pt x="10138099" y="6857042"/>
                </a:lnTo>
                <a:lnTo>
                  <a:pt x="0" y="685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1334636" y="1019175"/>
            <a:ext cx="5554984" cy="366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 b="1">
                <a:solidFill>
                  <a:srgbClr val="000000"/>
                </a:solidFill>
                <a:latin typeface="Arsenal Bold"/>
                <a:ea typeface="Arsenal Bold"/>
                <a:cs typeface="Arsenal Bold"/>
                <a:sym typeface="Arsenal Bold"/>
              </a:rPr>
              <a:t>Kako napisati  završni rad?</a:t>
            </a:r>
          </a:p>
        </p:txBody>
      </p:sp>
      <p:sp>
        <p:nvSpPr>
          <p:cNvPr id="4" name="AutoShape 4"/>
          <p:cNvSpPr/>
          <p:nvPr/>
        </p:nvSpPr>
        <p:spPr>
          <a:xfrm>
            <a:off x="11334636" y="5124450"/>
            <a:ext cx="580809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10827735" y="7991597"/>
            <a:ext cx="6155532" cy="118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Ksenija Kesegi-Krstin, prof. i dipl. knjižničarka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0167" y="2191129"/>
            <a:ext cx="5122944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582094" y="3780309"/>
            <a:ext cx="6461944" cy="386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Kratak pregled cijelog rada</a:t>
            </a:r>
          </a:p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Sadrži ciljeve, metode, rezultate</a:t>
            </a:r>
          </a:p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Ne ulazi u detalje</a:t>
            </a:r>
          </a:p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Piše se na kraju procesa</a:t>
            </a:r>
          </a:p>
          <a:p>
            <a:pPr marL="0" lvl="0" indent="0" algn="ctr">
              <a:lnSpc>
                <a:spcPts val="6599"/>
              </a:lnSpc>
            </a:pPr>
            <a:endParaRPr lang="en-US" sz="3099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0167" y="742103"/>
            <a:ext cx="6461944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SAŽETAK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8386292" y="2210179"/>
            <a:ext cx="9325586" cy="5866641"/>
          </a:xfrm>
          <a:custGeom>
            <a:avLst/>
            <a:gdLst/>
            <a:ahLst/>
            <a:cxnLst/>
            <a:rect l="l" t="t" r="r" b="b"/>
            <a:pathLst>
              <a:path w="9325586" h="5866641">
                <a:moveTo>
                  <a:pt x="9325586" y="0"/>
                </a:moveTo>
                <a:lnTo>
                  <a:pt x="0" y="0"/>
                </a:lnTo>
                <a:lnTo>
                  <a:pt x="0" y="5866642"/>
                </a:lnTo>
                <a:lnTo>
                  <a:pt x="9325586" y="5866642"/>
                </a:lnTo>
                <a:lnTo>
                  <a:pt x="93255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07804"/>
            <a:ext cx="7124947" cy="7529939"/>
            <a:chOff x="0" y="0"/>
            <a:chExt cx="1876529" cy="19831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6529" cy="1983194"/>
            </a:xfrm>
            <a:custGeom>
              <a:avLst/>
              <a:gdLst/>
              <a:ahLst/>
              <a:cxnLst/>
              <a:rect l="l" t="t" r="r" b="b"/>
              <a:pathLst>
                <a:path w="1876529" h="1983194">
                  <a:moveTo>
                    <a:pt x="0" y="0"/>
                  </a:moveTo>
                  <a:lnTo>
                    <a:pt x="1876529" y="0"/>
                  </a:lnTo>
                  <a:lnTo>
                    <a:pt x="1876529" y="1983194"/>
                  </a:lnTo>
                  <a:lnTo>
                    <a:pt x="0" y="1983194"/>
                  </a:lnTo>
                  <a:close/>
                </a:path>
              </a:pathLst>
            </a:custGeom>
            <a:solidFill>
              <a:srgbClr val="FBE6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876529" cy="2049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5612" y="127610"/>
            <a:ext cx="1501207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PRIMJER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14421" y="2007804"/>
            <a:ext cx="7862903" cy="7529939"/>
            <a:chOff x="0" y="0"/>
            <a:chExt cx="2070888" cy="19831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0888" cy="1983194"/>
            </a:xfrm>
            <a:custGeom>
              <a:avLst/>
              <a:gdLst/>
              <a:ahLst/>
              <a:cxnLst/>
              <a:rect l="l" t="t" r="r" b="b"/>
              <a:pathLst>
                <a:path w="2070888" h="1983194">
                  <a:moveTo>
                    <a:pt x="0" y="0"/>
                  </a:moveTo>
                  <a:lnTo>
                    <a:pt x="2070888" y="0"/>
                  </a:lnTo>
                  <a:lnTo>
                    <a:pt x="2070888" y="1983194"/>
                  </a:lnTo>
                  <a:lnTo>
                    <a:pt x="0" y="1983194"/>
                  </a:lnTo>
                  <a:close/>
                </a:path>
              </a:pathLst>
            </a:custGeom>
            <a:solidFill>
              <a:srgbClr val="FBE6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070888" cy="2049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20998" y="2556411"/>
            <a:ext cx="6540351" cy="500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7"/>
              </a:lnSpc>
            </a:pPr>
            <a:r>
              <a:rPr lang="en-US" sz="2183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Društvene mreže postale su ključni dio svakodnevnog života tinejdžera. Iako omogućuju povezivanje i razmjenu informacija, sve je više dokaza da mogu imati negativan utjecaj na mentalno zdravlje. Postavlja se pitanje: kako društvene mreže utječu na tinejdžere i može li se njihov utjecaj kontrolirati? Ovaj rad istražuje ovu temu kroz analizu rezultata anketa i intervjua s tinejdžerima, s ciljem pružanja smjernica za zdravu upotrebu društvenih mreža.</a:t>
            </a:r>
          </a:p>
          <a:p>
            <a:pPr marL="0" lvl="0" indent="0" algn="ctr">
              <a:lnSpc>
                <a:spcPts val="5240"/>
              </a:lnSpc>
            </a:pPr>
            <a:endParaRPr lang="en-US" sz="2183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43059" y="2527836"/>
            <a:ext cx="7605628" cy="605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</a:pP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Ovaj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rad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istražuje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utjecaj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društvenih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mreža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emocionalni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društveni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život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tinejdžera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Cilj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rada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bio je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analizirati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kako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svakodnevna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upotreba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platformi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kao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što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Instagram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TikTok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utiče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samopouzdanje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međuljudske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odnose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mladih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Korištene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ankete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intervjui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100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tinejdžera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, a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rezultati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pokazuju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prekomjerna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upotreba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društvenih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mreža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može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izazvati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anksioznost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niže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samopoštovanje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dok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umjerena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upotreba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može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imati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pozitivne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efekte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. Na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kraju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, rad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nudi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preporuke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kako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tinejdžeri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mogu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uravnoteženo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koristiti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društvene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mreže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484529" y="820495"/>
            <a:ext cx="1829552" cy="1023381"/>
            <a:chOff x="0" y="0"/>
            <a:chExt cx="481857" cy="269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857" cy="269533"/>
            </a:xfrm>
            <a:custGeom>
              <a:avLst/>
              <a:gdLst/>
              <a:ahLst/>
              <a:cxnLst/>
              <a:rect l="l" t="t" r="r" b="b"/>
              <a:pathLst>
                <a:path w="481857" h="269533">
                  <a:moveTo>
                    <a:pt x="0" y="0"/>
                  </a:moveTo>
                  <a:lnTo>
                    <a:pt x="481857" y="0"/>
                  </a:lnTo>
                  <a:lnTo>
                    <a:pt x="481857" y="269533"/>
                  </a:lnTo>
                  <a:lnTo>
                    <a:pt x="0" y="269533"/>
                  </a:lnTo>
                  <a:close/>
                </a:path>
              </a:pathLst>
            </a:custGeom>
            <a:solidFill>
              <a:srgbClr val="FBE6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481857" cy="393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300"/>
                </a:lnSpc>
              </a:pPr>
              <a:r>
                <a:rPr lang="en-US" sz="4200" b="1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UVOD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22628" y="665773"/>
            <a:ext cx="2670822" cy="979104"/>
            <a:chOff x="0" y="0"/>
            <a:chExt cx="703426" cy="2578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3426" cy="257871"/>
            </a:xfrm>
            <a:custGeom>
              <a:avLst/>
              <a:gdLst/>
              <a:ahLst/>
              <a:cxnLst/>
              <a:rect l="l" t="t" r="r" b="b"/>
              <a:pathLst>
                <a:path w="703426" h="257871">
                  <a:moveTo>
                    <a:pt x="0" y="0"/>
                  </a:moveTo>
                  <a:lnTo>
                    <a:pt x="703426" y="0"/>
                  </a:lnTo>
                  <a:lnTo>
                    <a:pt x="703426" y="257871"/>
                  </a:lnTo>
                  <a:lnTo>
                    <a:pt x="0" y="257871"/>
                  </a:lnTo>
                  <a:close/>
                </a:path>
              </a:pathLst>
            </a:custGeom>
            <a:solidFill>
              <a:srgbClr val="FBE6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23825"/>
              <a:ext cx="703426" cy="381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300"/>
                </a:lnSpc>
              </a:pPr>
              <a:r>
                <a:rPr lang="en-US" sz="4200" b="1">
                  <a:solidFill>
                    <a:srgbClr val="000000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SAŽETAK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812" y="3141544"/>
            <a:ext cx="6461944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1616803" y="242086"/>
            <a:ext cx="5819607" cy="7784031"/>
          </a:xfrm>
          <a:custGeom>
            <a:avLst/>
            <a:gdLst/>
            <a:ahLst/>
            <a:cxnLst/>
            <a:rect l="l" t="t" r="r" b="b"/>
            <a:pathLst>
              <a:path w="5819607" h="7784031">
                <a:moveTo>
                  <a:pt x="0" y="0"/>
                </a:moveTo>
                <a:lnTo>
                  <a:pt x="5819607" y="0"/>
                </a:lnTo>
                <a:lnTo>
                  <a:pt x="5819607" y="7784031"/>
                </a:lnTo>
                <a:lnTo>
                  <a:pt x="0" y="7784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TextBox 4"/>
          <p:cNvSpPr txBox="1"/>
          <p:nvPr/>
        </p:nvSpPr>
        <p:spPr>
          <a:xfrm>
            <a:off x="1397678" y="519882"/>
            <a:ext cx="7655710" cy="1588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5"/>
              </a:lnSpc>
            </a:pPr>
            <a:r>
              <a:rPr lang="en-US" sz="590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OBRADA TEME</a:t>
            </a:r>
          </a:p>
          <a:p>
            <a:pPr marL="0" lvl="0" indent="0" algn="l">
              <a:lnSpc>
                <a:spcPts val="6195"/>
              </a:lnSpc>
            </a:pPr>
            <a:r>
              <a:rPr lang="en-US" sz="590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(</a:t>
            </a:r>
            <a:r>
              <a:rPr lang="en-US" sz="5900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SREDIŠNJI DIO)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9377" y="3105718"/>
            <a:ext cx="8954356" cy="878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endParaRPr/>
          </a:p>
          <a:p>
            <a:pPr algn="ctr">
              <a:lnSpc>
                <a:spcPts val="4214"/>
              </a:lnSpc>
            </a:pPr>
            <a:endParaRPr/>
          </a:p>
          <a:p>
            <a:pPr algn="ctr">
              <a:lnSpc>
                <a:spcPts val="5086"/>
              </a:lnSpc>
            </a:pPr>
            <a:r>
              <a:rPr lang="en-US" sz="2543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Obuhvaća najviše 15 – 20 stranica teksta</a:t>
            </a:r>
          </a:p>
          <a:p>
            <a:pPr algn="ctr">
              <a:lnSpc>
                <a:spcPts val="5086"/>
              </a:lnSpc>
            </a:pPr>
            <a:r>
              <a:rPr lang="en-US" sz="2543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Temeljito i dokumentirano razvijati temu</a:t>
            </a:r>
          </a:p>
          <a:p>
            <a:pPr algn="ctr">
              <a:lnSpc>
                <a:spcPts val="5086"/>
              </a:lnSpc>
            </a:pPr>
            <a:r>
              <a:rPr lang="en-US" sz="2543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Tema je obrađene u više poglavlja</a:t>
            </a:r>
          </a:p>
          <a:p>
            <a:pPr algn="ctr">
              <a:lnSpc>
                <a:spcPts val="5086"/>
              </a:lnSpc>
            </a:pPr>
            <a:r>
              <a:rPr lang="en-US" sz="2543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Učenik </a:t>
            </a:r>
            <a:r>
              <a:rPr lang="en-US" sz="2543" b="1" i="1">
                <a:solidFill>
                  <a:srgbClr val="051D4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može koristiti i udžbenik !</a:t>
            </a:r>
          </a:p>
          <a:p>
            <a:pPr algn="ctr">
              <a:lnSpc>
                <a:spcPts val="5086"/>
              </a:lnSpc>
            </a:pPr>
            <a:r>
              <a:rPr lang="en-US" sz="2543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Kritičko vrednovanje pronađenih informacija</a:t>
            </a:r>
          </a:p>
          <a:p>
            <a:pPr algn="ctr">
              <a:lnSpc>
                <a:spcPts val="5086"/>
              </a:lnSpc>
            </a:pPr>
            <a:r>
              <a:rPr lang="en-US" sz="2543" b="1" i="1">
                <a:solidFill>
                  <a:srgbClr val="051D4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Autorsko pravo i Creative Commens licence</a:t>
            </a:r>
          </a:p>
          <a:p>
            <a:pPr algn="ctr">
              <a:lnSpc>
                <a:spcPts val="5086"/>
              </a:lnSpc>
            </a:pPr>
            <a:endParaRPr lang="en-US" sz="2543" b="1" i="1">
              <a:solidFill>
                <a:srgbClr val="051D40"/>
              </a:solidFill>
              <a:latin typeface="Arsenal Bold Italics"/>
              <a:ea typeface="Arsenal Bold Italics"/>
              <a:cs typeface="Arsenal Bold Italics"/>
              <a:sym typeface="Arsenal Bold Italics"/>
            </a:endParaRPr>
          </a:p>
          <a:p>
            <a:pPr algn="ctr">
              <a:lnSpc>
                <a:spcPts val="5086"/>
              </a:lnSpc>
            </a:pPr>
            <a:r>
              <a:rPr lang="en-US" sz="2543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U</a:t>
            </a:r>
            <a:r>
              <a:rPr lang="en-US" sz="2543" b="1" i="1">
                <a:solidFill>
                  <a:srgbClr val="051D4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 </a:t>
            </a:r>
            <a:r>
              <a:rPr lang="en-US" sz="2543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rad se mogu uključiti tablice, graﬁkoni, crteži, fotograﬁje, </a:t>
            </a:r>
          </a:p>
          <a:p>
            <a:pPr algn="just">
              <a:lnSpc>
                <a:spcPts val="4214"/>
              </a:lnSpc>
            </a:pPr>
            <a:endParaRPr lang="en-US" sz="2543">
              <a:solidFill>
                <a:srgbClr val="051D4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algn="ctr">
              <a:lnSpc>
                <a:spcPts val="4214"/>
              </a:lnSpc>
            </a:pPr>
            <a:endParaRPr lang="en-US" sz="2543">
              <a:solidFill>
                <a:srgbClr val="051D4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algn="ctr">
              <a:lnSpc>
                <a:spcPts val="4214"/>
              </a:lnSpc>
            </a:pPr>
            <a:endParaRPr lang="en-US" sz="2543">
              <a:solidFill>
                <a:srgbClr val="051D4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algn="ctr">
              <a:lnSpc>
                <a:spcPts val="4214"/>
              </a:lnSpc>
            </a:pPr>
            <a:endParaRPr lang="en-US" sz="2543">
              <a:solidFill>
                <a:srgbClr val="051D4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marL="0" lvl="0" indent="0" algn="l">
              <a:lnSpc>
                <a:spcPts val="4214"/>
              </a:lnSpc>
            </a:pPr>
            <a:endParaRPr lang="en-US" sz="2543">
              <a:solidFill>
                <a:srgbClr val="051D4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33733" y="8217986"/>
            <a:ext cx="8868923" cy="116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Slika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2. Poster </a:t>
            </a:r>
            <a:r>
              <a:rPr lang="hr-HR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K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ako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prepoznati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lažne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vijesti</a:t>
            </a:r>
            <a:endParaRPr lang="en-US" sz="1900" dirty="0">
              <a:solidFill>
                <a:srgbClr val="051D4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https://www.medijskapismenost.hr/osam-jednostavnih-koraka-za</a:t>
            </a:r>
          </a:p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-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provjeru-bilo-koje-vijesti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/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medijska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-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pismenost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-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infograﬁka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-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kako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-pr 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epoznati-lazne-vijesti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/>
              </a:rPr>
              <a:t>/ 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( </a:t>
            </a:r>
            <a:r>
              <a:rPr lang="en-US" sz="1900" dirty="0" err="1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1900" dirty="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23.11.2020.)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911620" y="1922556"/>
            <a:ext cx="6347516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133518" y="243551"/>
            <a:ext cx="5763095" cy="8367339"/>
          </a:xfrm>
          <a:custGeom>
            <a:avLst/>
            <a:gdLst/>
            <a:ahLst/>
            <a:cxnLst/>
            <a:rect l="l" t="t" r="r" b="b"/>
            <a:pathLst>
              <a:path w="5763095" h="8367339">
                <a:moveTo>
                  <a:pt x="0" y="0"/>
                </a:moveTo>
                <a:lnTo>
                  <a:pt x="5763095" y="0"/>
                </a:lnTo>
                <a:lnTo>
                  <a:pt x="5763095" y="8367339"/>
                </a:lnTo>
                <a:lnTo>
                  <a:pt x="0" y="8367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TextBox 4"/>
          <p:cNvSpPr txBox="1"/>
          <p:nvPr/>
        </p:nvSpPr>
        <p:spPr>
          <a:xfrm>
            <a:off x="8911562" y="490537"/>
            <a:ext cx="714393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88"/>
              </a:lnSpc>
            </a:pPr>
            <a:r>
              <a:rPr lang="en-US" sz="724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ZAKLJUČAK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55470" y="2646388"/>
            <a:ext cx="8521663" cy="447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Obuhvaća pola ili jednu stranicu teksta</a:t>
            </a:r>
          </a:p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Predstavlja završni dio rada u kojem  se iz niza detalja </a:t>
            </a:r>
            <a:r>
              <a:rPr lang="en-US" sz="3099" b="1">
                <a:solidFill>
                  <a:srgbClr val="000000"/>
                </a:solidFill>
                <a:latin typeface="Arsenal Bold"/>
                <a:ea typeface="Arsenal Bold"/>
                <a:cs typeface="Arsenal Bold"/>
                <a:sym typeface="Arsenal Bold"/>
              </a:rPr>
              <a:t>izdvajaju ključni  elementi koje treba zapamtiti</a:t>
            </a:r>
          </a:p>
          <a:p>
            <a:pPr algn="ctr">
              <a:lnSpc>
                <a:spcPts val="6199"/>
              </a:lnSpc>
            </a:pPr>
            <a:r>
              <a:rPr lang="en-US" sz="3099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Može sadržavati ocjenu neke teme, stanja ili situacije te preporuke i podatke do kojih je učenik došao u radu</a:t>
            </a:r>
          </a:p>
          <a:p>
            <a:pPr marL="0" lvl="0" indent="0" algn="l">
              <a:lnSpc>
                <a:spcPts val="4800"/>
              </a:lnSpc>
            </a:pPr>
            <a:endParaRPr lang="en-US" sz="3099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8804209"/>
            <a:ext cx="8263051" cy="129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Slika</a:t>
            </a: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5. </a:t>
            </a: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Ključevi</a:t>
            </a:r>
            <a:endParaRPr lang="en-US" sz="2500" dirty="0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  <a:hlinkClick r:id="rId3"/>
              </a:rPr>
              <a:t>https://pixnio.com/hr/objekti/kljuc-metala-retro-ugraviran </a:t>
            </a:r>
            <a:endParaRPr lang="en-US" sz="2500" dirty="0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( </a:t>
            </a: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pristupljeno</a:t>
            </a: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23. 11.2020.)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45711" y="209526"/>
            <a:ext cx="634751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CITIRANJE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89624" y="2491892"/>
            <a:ext cx="10499387" cy="696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3" lvl="1" indent="-269876" algn="l">
              <a:lnSpc>
                <a:spcPts val="50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Citiranje literature je postupak opisa korištenog dokumenta/publikacije uz pomoć bibliografskih elemenata</a:t>
            </a:r>
          </a:p>
          <a:p>
            <a:pPr marL="539753" lvl="1" indent="-269876" algn="l">
              <a:lnSpc>
                <a:spcPts val="50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Bibliografski elementi su: autor(i),naslov, mjesto izdanja, naziv izdavača, godina izdanja</a:t>
            </a:r>
          </a:p>
          <a:p>
            <a:pPr marL="539753" lvl="1" indent="-269876" algn="l">
              <a:lnSpc>
                <a:spcPts val="50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Ako doslovno navodite tekst (rečenicu, misao, manji ulomak): taj navod/citat stavite </a:t>
            </a:r>
            <a:r>
              <a:rPr lang="en-US" sz="2500" b="1">
                <a:solidFill>
                  <a:srgbClr val="000000"/>
                </a:solidFill>
                <a:latin typeface="Arsenal Bold"/>
                <a:ea typeface="Arsenal Bold"/>
                <a:cs typeface="Arsenal Bold"/>
                <a:sym typeface="Arsenal Bold"/>
              </a:rPr>
              <a:t>unutar navodnih znakova</a:t>
            </a:r>
          </a:p>
          <a:p>
            <a:pPr marL="539753" lvl="1" indent="-269876" algn="l">
              <a:lnSpc>
                <a:spcPts val="50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Podatak o citiranoj jedinici u radu </a:t>
            </a:r>
            <a:r>
              <a:rPr lang="en-US" sz="2500" b="1">
                <a:solidFill>
                  <a:srgbClr val="000000"/>
                </a:solidFill>
                <a:latin typeface="Arsenal Bold"/>
                <a:ea typeface="Arsenal Bold"/>
                <a:cs typeface="Arsenal Bold"/>
                <a:sym typeface="Arsenal Bold"/>
              </a:rPr>
              <a:t>se pojavljuje dva puta!</a:t>
            </a:r>
          </a:p>
          <a:p>
            <a:pPr marL="539753" lvl="1" indent="-269876" algn="l">
              <a:lnSpc>
                <a:spcPts val="5000"/>
              </a:lnSpc>
              <a:buFont typeface="Arial"/>
              <a:buChar char="•"/>
            </a:pPr>
            <a:r>
              <a:rPr lang="en-US" sz="2500" b="1" i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1.u tekstu rada </a:t>
            </a:r>
            <a:r>
              <a:rPr lang="en-US" sz="2500" i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“Postoje ciljevi – ono što hoteli žele postići” ( Medlik,2002.:50)</a:t>
            </a:r>
          </a:p>
          <a:p>
            <a:pPr marL="539753" lvl="1" indent="-269876" algn="l">
              <a:lnSpc>
                <a:spcPts val="5000"/>
              </a:lnSpc>
              <a:buFont typeface="Arial"/>
              <a:buChar char="•"/>
            </a:pPr>
            <a:r>
              <a:rPr lang="en-US" sz="2500" b="1" i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2.u popisu korištene literature </a:t>
            </a:r>
            <a:r>
              <a:rPr lang="en-US" sz="2500" i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1. Medlik.S.,Ingram,H. 2002.Hotelsko poslovanje. Golden marketing. Zagreb.</a:t>
            </a:r>
          </a:p>
          <a:p>
            <a:pPr algn="l">
              <a:lnSpc>
                <a:spcPts val="6000"/>
              </a:lnSpc>
            </a:pPr>
            <a:endParaRPr lang="en-US" sz="2500" i="1">
              <a:solidFill>
                <a:srgbClr val="000000"/>
              </a:solidFill>
              <a:latin typeface="Arsenal Italics"/>
              <a:ea typeface="Arsenal Italics"/>
              <a:cs typeface="Arsenal Italics"/>
              <a:sym typeface="Arsenal Itali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33689" y="2296389"/>
            <a:ext cx="6784185" cy="6352464"/>
          </a:xfrm>
          <a:custGeom>
            <a:avLst/>
            <a:gdLst/>
            <a:ahLst/>
            <a:cxnLst/>
            <a:rect l="l" t="t" r="r" b="b"/>
            <a:pathLst>
              <a:path w="6784185" h="6352464">
                <a:moveTo>
                  <a:pt x="0" y="0"/>
                </a:moveTo>
                <a:lnTo>
                  <a:pt x="6784185" y="0"/>
                </a:lnTo>
                <a:lnTo>
                  <a:pt x="6784185" y="6352464"/>
                </a:lnTo>
                <a:lnTo>
                  <a:pt x="0" y="6352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AutoShape 5"/>
          <p:cNvSpPr/>
          <p:nvPr/>
        </p:nvSpPr>
        <p:spPr>
          <a:xfrm flipV="1">
            <a:off x="8545654" y="1215366"/>
            <a:ext cx="6347516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79536" y="1910993"/>
            <a:ext cx="8008464" cy="6465014"/>
          </a:xfrm>
          <a:custGeom>
            <a:avLst/>
            <a:gdLst/>
            <a:ahLst/>
            <a:cxnLst/>
            <a:rect l="l" t="t" r="r" b="b"/>
            <a:pathLst>
              <a:path w="8008464" h="6465014">
                <a:moveTo>
                  <a:pt x="0" y="0"/>
                </a:moveTo>
                <a:lnTo>
                  <a:pt x="8008464" y="0"/>
                </a:lnTo>
                <a:lnTo>
                  <a:pt x="8008464" y="6465014"/>
                </a:lnTo>
                <a:lnTo>
                  <a:pt x="0" y="646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355458" y="698490"/>
            <a:ext cx="5122944" cy="192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6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POPIS LITERATURE</a:t>
            </a:r>
          </a:p>
        </p:txBody>
      </p:sp>
      <p:sp>
        <p:nvSpPr>
          <p:cNvPr id="4" name="AutoShape 4"/>
          <p:cNvSpPr/>
          <p:nvPr/>
        </p:nvSpPr>
        <p:spPr>
          <a:xfrm>
            <a:off x="1355458" y="2607300"/>
            <a:ext cx="5122944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800067" y="3658736"/>
            <a:ext cx="8655600" cy="642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5"/>
              </a:lnSpc>
            </a:pP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Predstavlja popis koji sadrži abecednim redoslijedom </a:t>
            </a:r>
            <a:r>
              <a:rPr lang="en-US" sz="26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prezimena i imena autora</a:t>
            </a: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, </a:t>
            </a:r>
            <a:r>
              <a:rPr lang="en-US" sz="26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nazive svih dokumenata i izvora</a:t>
            </a: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, te njihove </a:t>
            </a:r>
            <a:r>
              <a:rPr lang="en-US" sz="26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izdavače</a:t>
            </a: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, </a:t>
            </a:r>
            <a:r>
              <a:rPr lang="en-US" sz="26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mjesto </a:t>
            </a: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 </a:t>
            </a:r>
            <a:r>
              <a:rPr lang="en-US" sz="26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godinu izdanja</a:t>
            </a:r>
          </a:p>
          <a:p>
            <a:pPr algn="ctr">
              <a:lnSpc>
                <a:spcPts val="5205"/>
              </a:lnSpc>
            </a:pPr>
            <a:r>
              <a:rPr lang="en-US" sz="2602" b="1">
                <a:solidFill>
                  <a:srgbClr val="000000"/>
                </a:solidFill>
                <a:latin typeface="Arsenal Bold"/>
                <a:ea typeface="Arsenal Bold"/>
                <a:cs typeface="Arsenal Bold"/>
                <a:sym typeface="Arsenal Bold"/>
              </a:rPr>
              <a:t>Učenik ne smije prikrivati izvore koje je koristio</a:t>
            </a:r>
            <a:r>
              <a:rPr lang="en-US" sz="2602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već mora povremeno naznačiti porijeklo podataka, shvaćanja i teza </a:t>
            </a:r>
          </a:p>
          <a:p>
            <a:pPr algn="ctr">
              <a:lnSpc>
                <a:spcPts val="5205"/>
              </a:lnSpc>
            </a:pP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Kod sastavljanja popisa literature koristite pravila/stil Hrvatskoga pravopisa </a:t>
            </a:r>
          </a:p>
          <a:p>
            <a:pPr algn="ctr">
              <a:lnSpc>
                <a:spcPts val="5205"/>
              </a:lnSpc>
            </a:pPr>
            <a:r>
              <a:rPr lang="en-US" sz="2602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Poveznica:</a:t>
            </a:r>
            <a:r>
              <a:rPr lang="en-US" sz="2602" u="sng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  <a:hlinkClick r:id="rId4" tooltip="http://pravopis.hr/pravilo/bibliografske-jedinice/87/"/>
              </a:rPr>
              <a:t>http://pravopis.hr/pravilo/bibliografske-jedinice/87/</a:t>
            </a:r>
          </a:p>
          <a:p>
            <a:pPr algn="ctr">
              <a:lnSpc>
                <a:spcPts val="4805"/>
              </a:lnSpc>
            </a:pPr>
            <a:endParaRPr lang="en-US" sz="2602" u="sng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  <a:hlinkClick r:id="rId4" tooltip="http://pravopis.hr/pravilo/bibliografske-jedinice/87/"/>
            </a:endParaRPr>
          </a:p>
          <a:p>
            <a:pPr marL="0" lvl="0" indent="0" algn="l">
              <a:lnSpc>
                <a:spcPts val="4805"/>
              </a:lnSpc>
            </a:pPr>
            <a:endParaRPr lang="en-US" sz="2602" u="sng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  <a:hlinkClick r:id="rId4" tooltip="http://pravopis.hr/pravilo/bibliografske-jedinice/87/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0167" y="2191129"/>
            <a:ext cx="13875695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985225" y="2687840"/>
            <a:ext cx="5106451" cy="5085608"/>
          </a:xfrm>
          <a:custGeom>
            <a:avLst/>
            <a:gdLst/>
            <a:ahLst/>
            <a:cxnLst/>
            <a:rect l="l" t="t" r="r" b="b"/>
            <a:pathLst>
              <a:path w="5106451" h="5085608">
                <a:moveTo>
                  <a:pt x="0" y="0"/>
                </a:moveTo>
                <a:lnTo>
                  <a:pt x="5106451" y="0"/>
                </a:lnTo>
                <a:lnTo>
                  <a:pt x="5106451" y="5085608"/>
                </a:lnTo>
                <a:lnTo>
                  <a:pt x="0" y="508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1151242" y="2687840"/>
            <a:ext cx="5033312" cy="5194291"/>
          </a:xfrm>
          <a:custGeom>
            <a:avLst/>
            <a:gdLst/>
            <a:ahLst/>
            <a:cxnLst/>
            <a:rect l="l" t="t" r="r" b="b"/>
            <a:pathLst>
              <a:path w="5033312" h="5194291">
                <a:moveTo>
                  <a:pt x="0" y="0"/>
                </a:moveTo>
                <a:lnTo>
                  <a:pt x="5033312" y="0"/>
                </a:lnTo>
                <a:lnTo>
                  <a:pt x="5033312" y="5194291"/>
                </a:lnTo>
                <a:lnTo>
                  <a:pt x="0" y="5194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9" r="-1599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700167" y="742103"/>
            <a:ext cx="15897194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TABLICE,SLIKE,GAFIKONI = PRILOZI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314" y="7834506"/>
            <a:ext cx="8420117" cy="129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Slika</a:t>
            </a: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1. </a:t>
            </a: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Spirala</a:t>
            </a:r>
            <a:endParaRPr lang="en-US" sz="2500" dirty="0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  <a:hlinkClick r:id="rId4"/>
              </a:rPr>
              <a:t>https://creativecommons.org/licenses/publicdomain/</a:t>
            </a:r>
            <a:r>
              <a:rPr lang="hr-HR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pristupljeno</a:t>
            </a:r>
            <a:r>
              <a:rPr lang="en-US" sz="24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23.11.2020.)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08668" y="7948898"/>
            <a:ext cx="3326143" cy="4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Graﬁkon</a:t>
            </a: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3. </a:t>
            </a: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Uzlazna</a:t>
            </a:r>
            <a:r>
              <a:rPr lang="en-US" sz="2500" dirty="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putanja</a:t>
            </a:r>
            <a:endParaRPr lang="en-US" sz="2500" dirty="0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59AF005-DF46-A36E-B632-64078AD00949}"/>
              </a:ext>
            </a:extLst>
          </p:cNvPr>
          <p:cNvSpPr txBox="1"/>
          <p:nvPr/>
        </p:nvSpPr>
        <p:spPr>
          <a:xfrm>
            <a:off x="9144000" y="8425585"/>
            <a:ext cx="9144000" cy="91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lang="hr-HR" sz="2400" u="heavy" spc="-185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5"/>
              </a:rPr>
              <a:t>https://pixabay.com/sk/vectors/graf-</a:t>
            </a:r>
            <a:r>
              <a:rPr lang="hr-HR" sz="2400" u="heavy" spc="-190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5"/>
              </a:rPr>
              <a:t>arrow-</a:t>
            </a:r>
            <a:r>
              <a:rPr lang="hr-HR" sz="2400" u="heavy" spc="-185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5"/>
              </a:rPr>
              <a:t>3d-</a:t>
            </a:r>
            <a:r>
              <a:rPr lang="hr-HR" sz="2400" u="heavy" spc="-175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5"/>
              </a:rPr>
              <a:t>infographic-</a:t>
            </a:r>
            <a:r>
              <a:rPr lang="hr-HR" sz="2400" u="heavy" spc="-120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5"/>
              </a:rPr>
              <a:t>%C</a:t>
            </a:r>
            <a:r>
              <a:rPr lang="hr-HR" sz="2400" spc="-120" dirty="0">
                <a:solidFill>
                  <a:srgbClr val="DB4437"/>
                </a:solidFill>
                <a:latin typeface="Barlow SemiCondensed" panose="020B0604020202020204" charset="-18"/>
                <a:cs typeface="Trebuchet MS"/>
              </a:rPr>
              <a:t> </a:t>
            </a:r>
            <a:r>
              <a:rPr lang="hr-HR" sz="2400" u="heavy" spc="-120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6"/>
              </a:rPr>
              <a:t>3%BAspech-</a:t>
            </a:r>
            <a:r>
              <a:rPr lang="hr-HR" sz="2400" u="heavy" spc="-125" dirty="0">
                <a:solidFill>
                  <a:srgbClr val="DB4437"/>
                </a:solidFill>
                <a:uFill>
                  <a:solidFill>
                    <a:srgbClr val="DB4437"/>
                  </a:solidFill>
                </a:uFill>
                <a:latin typeface="Barlow SemiCondensed" panose="020B0604020202020204" charset="-18"/>
                <a:cs typeface="Trebuchet MS"/>
                <a:hlinkClick r:id="rId6"/>
              </a:rPr>
              <a:t>5459687/</a:t>
            </a:r>
            <a:r>
              <a:rPr lang="hr-HR" sz="2400" spc="210" dirty="0">
                <a:solidFill>
                  <a:srgbClr val="DB4437"/>
                </a:solidFill>
                <a:latin typeface="Barlow SemiCondensed" panose="020B0604020202020204" charset="-18"/>
                <a:cs typeface="Trebuchet MS"/>
              </a:rPr>
              <a:t> </a:t>
            </a:r>
            <a:r>
              <a:rPr lang="hr-HR" sz="2400" spc="-190" dirty="0">
                <a:latin typeface="Barlow SemiCondensed" panose="020B0604020202020204" charset="-18"/>
                <a:cs typeface="Trebuchet MS"/>
              </a:rPr>
              <a:t>(</a:t>
            </a:r>
            <a:r>
              <a:rPr lang="hr-HR" sz="2400" spc="-190" dirty="0" err="1">
                <a:latin typeface="Barlow SemiCondensed" panose="020B0604020202020204" charset="-18"/>
                <a:cs typeface="Trebuchet MS"/>
              </a:rPr>
              <a:t>pristupljeno</a:t>
            </a:r>
            <a:r>
              <a:rPr lang="hr-HR" sz="2400" spc="-85" dirty="0">
                <a:latin typeface="Barlow SemiCondensed" panose="020B0604020202020204" charset="-18"/>
                <a:cs typeface="Trebuchet MS"/>
              </a:rPr>
              <a:t> </a:t>
            </a:r>
            <a:r>
              <a:rPr lang="hr-HR" sz="2400" spc="-60" dirty="0">
                <a:latin typeface="Barlow SemiCondensed" panose="020B0604020202020204" charset="-18"/>
                <a:cs typeface="Trebuchet MS"/>
              </a:rPr>
              <a:t>23.11.2020.)</a:t>
            </a:r>
            <a:endParaRPr lang="hr-HR" sz="2400" dirty="0">
              <a:latin typeface="Barlow SemiCondensed" panose="020B0604020202020204" charset="-18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959" y="2170170"/>
            <a:ext cx="6826930" cy="5622908"/>
          </a:xfrm>
          <a:custGeom>
            <a:avLst/>
            <a:gdLst/>
            <a:ahLst/>
            <a:cxnLst/>
            <a:rect l="l" t="t" r="r" b="b"/>
            <a:pathLst>
              <a:path w="6826930" h="5622908">
                <a:moveTo>
                  <a:pt x="0" y="0"/>
                </a:moveTo>
                <a:lnTo>
                  <a:pt x="6826930" y="0"/>
                </a:lnTo>
                <a:lnTo>
                  <a:pt x="6826930" y="5622908"/>
                </a:lnTo>
                <a:lnTo>
                  <a:pt x="0" y="5622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8604804" y="768000"/>
            <a:ext cx="7745813" cy="101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</a:pPr>
            <a:r>
              <a:rPr lang="en-US" sz="68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TEHNIČKA OBILJEŽJA </a:t>
            </a:r>
            <a:r>
              <a:rPr lang="en-US" sz="6800" b="1">
                <a:solidFill>
                  <a:srgbClr val="000000"/>
                </a:solidFill>
                <a:latin typeface="Arsenal Bold"/>
                <a:ea typeface="Arsenal Bold"/>
                <a:cs typeface="Arsenal Bold"/>
                <a:sym typeface="Arsenal 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7213" y="2988341"/>
            <a:ext cx="8521663" cy="609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endParaRPr/>
          </a:p>
          <a:p>
            <a:pPr algn="ctr">
              <a:lnSpc>
                <a:spcPts val="5600"/>
              </a:lnSpc>
            </a:pPr>
            <a:r>
              <a:rPr lang="en-US" sz="28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Koristiti stil Times New Roman, font 12 točaka, razmak 1,5</a:t>
            </a:r>
          </a:p>
          <a:p>
            <a:pPr algn="ctr">
              <a:lnSpc>
                <a:spcPts val="5600"/>
              </a:lnSpc>
            </a:pPr>
            <a:r>
              <a:rPr lang="en-US" sz="28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Svako novo poglavlje počinje na novoj stranici</a:t>
            </a:r>
          </a:p>
          <a:p>
            <a:pPr algn="ctr">
              <a:lnSpc>
                <a:spcPts val="5600"/>
              </a:lnSpc>
            </a:pPr>
            <a:r>
              <a:rPr lang="en-US" sz="28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Sve stranice (osim naslovne) moraju biti numerirane</a:t>
            </a:r>
          </a:p>
          <a:p>
            <a:pPr algn="ctr">
              <a:lnSpc>
                <a:spcPts val="5600"/>
              </a:lnSpc>
            </a:pPr>
            <a:r>
              <a:rPr lang="en-US" sz="28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Tekst na lijevoj strani  mora biti odmaknut 3 cm, na svim ostalim 2 cm</a:t>
            </a:r>
          </a:p>
          <a:p>
            <a:pPr algn="ctr">
              <a:lnSpc>
                <a:spcPts val="5600"/>
              </a:lnSpc>
            </a:pPr>
            <a:r>
              <a:rPr lang="en-US" sz="28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Mogu se koristiti podebljana i ukošena slova, te podcrtavanje</a:t>
            </a:r>
          </a:p>
          <a:p>
            <a:pPr marL="0" lvl="0" indent="0" algn="l">
              <a:lnSpc>
                <a:spcPts val="4800"/>
              </a:lnSpc>
            </a:pPr>
            <a:endParaRPr lang="en-US" sz="28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8604862" y="2151120"/>
            <a:ext cx="6347516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737960"/>
            <a:ext cx="5122944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9144000" y="2388426"/>
            <a:ext cx="7880708" cy="6869874"/>
            <a:chOff x="0" y="0"/>
            <a:chExt cx="915696" cy="7982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5696" cy="798243"/>
            </a:xfrm>
            <a:custGeom>
              <a:avLst/>
              <a:gdLst/>
              <a:ahLst/>
              <a:cxnLst/>
              <a:rect l="l" t="t" r="r" b="b"/>
              <a:pathLst>
                <a:path w="915696" h="798243">
                  <a:moveTo>
                    <a:pt x="712496" y="0"/>
                  </a:moveTo>
                  <a:lnTo>
                    <a:pt x="0" y="0"/>
                  </a:lnTo>
                  <a:lnTo>
                    <a:pt x="203200" y="798243"/>
                  </a:lnTo>
                  <a:lnTo>
                    <a:pt x="915696" y="798243"/>
                  </a:lnTo>
                  <a:lnTo>
                    <a:pt x="712496" y="0"/>
                  </a:lnTo>
                  <a:close/>
                </a:path>
              </a:pathLst>
            </a:custGeom>
            <a:blipFill>
              <a:blip r:embed="rId2"/>
              <a:stretch>
                <a:fillRect t="-7500" b="-7500"/>
              </a:stretch>
            </a:blip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5093" y="3357019"/>
            <a:ext cx="6461944" cy="543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Učenik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je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dužan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predati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Završni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rad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mentoru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u </a:t>
            </a:r>
            <a:r>
              <a:rPr lang="en-US" sz="2400" b="1" dirty="0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tri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primjerka</a:t>
            </a:r>
            <a:endParaRPr lang="en-US" sz="2400" b="1" dirty="0">
              <a:solidFill>
                <a:srgbClr val="000000"/>
              </a:solidFill>
              <a:latin typeface="Arsenal Bold Italics"/>
              <a:ea typeface="Arsenal Bold Italics"/>
              <a:cs typeface="Arsenal Bold Italics"/>
              <a:sym typeface="Arsenal Bold Italics"/>
            </a:endParaRPr>
          </a:p>
          <a:p>
            <a:pPr algn="ctr">
              <a:lnSpc>
                <a:spcPts val="4800"/>
              </a:lnSpc>
            </a:pPr>
            <a:r>
              <a:rPr lang="en-US" sz="24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ad je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potrebno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uvezati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u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meke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korice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spiralnim</a:t>
            </a:r>
            <a:r>
              <a:rPr lang="en-US" sz="2400" b="1" dirty="0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vezom</a:t>
            </a:r>
            <a:endParaRPr lang="en-US" sz="2400" b="1" dirty="0">
              <a:solidFill>
                <a:srgbClr val="000000"/>
              </a:solidFill>
              <a:latin typeface="Arsenal Bold Italics"/>
              <a:ea typeface="Arsenal Bold Italics"/>
              <a:cs typeface="Arsenal Bold Italics"/>
              <a:sym typeface="Arsenal Bold Italics"/>
            </a:endParaRPr>
          </a:p>
          <a:p>
            <a:pPr algn="ctr">
              <a:lnSpc>
                <a:spcPts val="4800"/>
              </a:lnSpc>
            </a:pPr>
            <a:r>
              <a:rPr lang="en-US" sz="24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Z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avršni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rad se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usmeno</a:t>
            </a:r>
            <a:r>
              <a:rPr lang="en-US" sz="2400" b="1" dirty="0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izlaže</a:t>
            </a:r>
            <a:r>
              <a:rPr lang="en-US" sz="2400" b="1" dirty="0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 pred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tročlanim</a:t>
            </a:r>
            <a:r>
              <a:rPr lang="en-US" sz="2400" b="1" dirty="0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povjerenstvom</a:t>
            </a:r>
            <a:r>
              <a:rPr lang="en-US" sz="2400" b="1" dirty="0">
                <a:solidFill>
                  <a:srgbClr val="000000"/>
                </a:solidFill>
                <a:latin typeface="Arsenal Bold Italics"/>
                <a:ea typeface="Arsenal Bold Italics"/>
                <a:cs typeface="Arsenal Bold Italics"/>
                <a:sym typeface="Arsenal Bold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kojeg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čine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razrednik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profesor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– mentor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još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jedan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profesor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, u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pravilu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sustručnjak</a:t>
            </a:r>
            <a:endParaRPr lang="en-US" sz="2400" dirty="0">
              <a:solidFill>
                <a:srgbClr val="000000"/>
              </a:solidFill>
              <a:latin typeface="Arsenal Italics"/>
              <a:ea typeface="Arsenal Italics"/>
              <a:cs typeface="Arsenal Italics"/>
              <a:sym typeface="Arsenal Italics"/>
            </a:endParaRPr>
          </a:p>
          <a:p>
            <a:pPr marL="0" lvl="0" indent="0" algn="ctr">
              <a:lnSpc>
                <a:spcPts val="4800"/>
              </a:lnSpc>
            </a:pP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Moguće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je za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usmeno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izlaganje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pripremiti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Power Point </a:t>
            </a:r>
            <a:r>
              <a:rPr lang="en-US" sz="2400" dirty="0" err="1">
                <a:solidFill>
                  <a:srgbClr val="00000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prezentaciju</a:t>
            </a:r>
            <a:endParaRPr lang="en-US" sz="2400" dirty="0">
              <a:solidFill>
                <a:srgbClr val="000000"/>
              </a:solidFill>
              <a:latin typeface="Arsenal Italics"/>
              <a:ea typeface="Arsenal Italics"/>
              <a:cs typeface="Arsenal Italics"/>
              <a:sym typeface="Arsenal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57923"/>
            <a:ext cx="6461944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TEHNIČKA OBILJEŽJA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F023D-40B3-815C-82A0-77D632F49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6303D56-BB9A-321F-2A79-D6CDC4E186D0}"/>
              </a:ext>
            </a:extLst>
          </p:cNvPr>
          <p:cNvSpPr/>
          <p:nvPr/>
        </p:nvSpPr>
        <p:spPr>
          <a:xfrm>
            <a:off x="1028700" y="2737960"/>
            <a:ext cx="5122944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EBF7ED-08D4-C83D-86EA-2B3BA390A996}"/>
              </a:ext>
            </a:extLst>
          </p:cNvPr>
          <p:cNvSpPr txBox="1"/>
          <p:nvPr/>
        </p:nvSpPr>
        <p:spPr>
          <a:xfrm>
            <a:off x="1028700" y="357923"/>
            <a:ext cx="6461944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</a:pPr>
            <a:r>
              <a:rPr lang="hr-HR" sz="72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ZADNJA STRANICA</a:t>
            </a:r>
            <a:endParaRPr lang="en-US" sz="7200" dirty="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7F52DE-EC18-0D63-6585-4AB98866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134" y="2171699"/>
            <a:ext cx="6950466" cy="6400799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3496C88C-2860-9BBB-16B8-FC0DEDF33AF6}"/>
              </a:ext>
            </a:extLst>
          </p:cNvPr>
          <p:cNvSpPr txBox="1"/>
          <p:nvPr/>
        </p:nvSpPr>
        <p:spPr>
          <a:xfrm>
            <a:off x="1028700" y="3390901"/>
            <a:ext cx="68199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i="1" dirty="0">
                <a:latin typeface="Arsenal" panose="020B0604020202020204" charset="-18"/>
              </a:rPr>
              <a:t>Sadrži prostor za upis datuma predaje rada, obrane rada, mentorov kratki komentar te mjesto za upis ocjene</a:t>
            </a:r>
          </a:p>
          <a:p>
            <a:pPr algn="ctr"/>
            <a:endParaRPr lang="hr-HR" sz="2800" i="1" dirty="0">
              <a:latin typeface="Arsenal" panose="020B0604020202020204" charset="-18"/>
            </a:endParaRPr>
          </a:p>
          <a:p>
            <a:pPr algn="ctr"/>
            <a:r>
              <a:rPr lang="hr-HR" sz="2800" i="1" dirty="0">
                <a:latin typeface="Arsenal" panose="020B0604020202020204" charset="-18"/>
              </a:rPr>
              <a:t>Samo ju napišeš i isprintaš!</a:t>
            </a:r>
          </a:p>
          <a:p>
            <a:pPr algn="ctr"/>
            <a:endParaRPr lang="hr-HR" sz="2800" i="1" dirty="0">
              <a:latin typeface="Arsenal" panose="020B0604020202020204" charset="-18"/>
            </a:endParaRPr>
          </a:p>
          <a:p>
            <a:pPr algn="ctr"/>
            <a:r>
              <a:rPr lang="hr-HR" sz="2800" i="1" dirty="0">
                <a:latin typeface="Arsenal" panose="020B0604020202020204" charset="-18"/>
              </a:rPr>
              <a:t>Prilažeš i konzultacijski list!</a:t>
            </a:r>
          </a:p>
        </p:txBody>
      </p:sp>
    </p:spTree>
    <p:extLst>
      <p:ext uri="{BB962C8B-B14F-4D97-AF65-F5344CB8AC3E}">
        <p14:creationId xmlns:p14="http://schemas.microsoft.com/office/powerpoint/2010/main" val="146136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79536" y="1910993"/>
            <a:ext cx="8008464" cy="6465014"/>
          </a:xfrm>
          <a:custGeom>
            <a:avLst/>
            <a:gdLst/>
            <a:ahLst/>
            <a:cxnLst/>
            <a:rect l="l" t="t" r="r" b="b"/>
            <a:pathLst>
              <a:path w="8008464" h="6465014">
                <a:moveTo>
                  <a:pt x="0" y="0"/>
                </a:moveTo>
                <a:lnTo>
                  <a:pt x="8008464" y="0"/>
                </a:lnTo>
                <a:lnTo>
                  <a:pt x="8008464" y="6465014"/>
                </a:lnTo>
                <a:lnTo>
                  <a:pt x="0" y="646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488290" y="1672592"/>
            <a:ext cx="5122944" cy="97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6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Definicija</a:t>
            </a:r>
          </a:p>
        </p:txBody>
      </p:sp>
      <p:sp>
        <p:nvSpPr>
          <p:cNvPr id="4" name="AutoShape 4"/>
          <p:cNvSpPr/>
          <p:nvPr/>
        </p:nvSpPr>
        <p:spPr>
          <a:xfrm>
            <a:off x="1488290" y="2667002"/>
            <a:ext cx="5122944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834887" y="3970441"/>
            <a:ext cx="9101471" cy="51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0016" lvl="1" indent="-325008" algn="ctr">
              <a:lnSpc>
                <a:spcPts val="4516"/>
              </a:lnSpc>
              <a:buFont typeface="Arial"/>
              <a:buChar char="•"/>
            </a:pPr>
            <a:r>
              <a:rPr lang="en-US" sz="301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Završni rad je samostalni stručni rad koji učenik izrađuje na završetku svoga srednjoškolskog obrazovanja</a:t>
            </a:r>
          </a:p>
          <a:p>
            <a:pPr marL="650016" lvl="1" indent="-325008" algn="ctr">
              <a:lnSpc>
                <a:spcPts val="4516"/>
              </a:lnSpc>
              <a:buFont typeface="Arial"/>
              <a:buChar char="•"/>
            </a:pPr>
            <a:r>
              <a:rPr lang="en-US" sz="301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Dokaz stečenih kompetencija - strukovnih, jezičnih, informacijskih i informatičkih</a:t>
            </a:r>
          </a:p>
          <a:p>
            <a:pPr marL="650016" lvl="1" indent="-325008" algn="ctr">
              <a:lnSpc>
                <a:spcPts val="4516"/>
              </a:lnSpc>
              <a:buFont typeface="Arial"/>
              <a:buChar char="•"/>
            </a:pPr>
            <a:r>
              <a:rPr lang="en-US" sz="301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Vođenje mentora koji usmjerava rad učenika u strukovnom dijelu</a:t>
            </a:r>
          </a:p>
          <a:p>
            <a:pPr marL="650016" lvl="1" indent="-325008" algn="ctr">
              <a:lnSpc>
                <a:spcPts val="4516"/>
              </a:lnSpc>
              <a:buFont typeface="Arial"/>
              <a:buChar char="•"/>
            </a:pPr>
            <a:r>
              <a:rPr lang="en-US" sz="3010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Vođenje knjižničarke - pretraživanje i kritičko vrednovanje informacija, struktura rada, citiranje, popis literature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2883116"/>
            <a:ext cx="17602200" cy="5813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33" lvl="1" indent="-313067" algn="l">
              <a:lnSpc>
                <a:spcPts val="3480"/>
              </a:lnSpc>
              <a:spcBef>
                <a:spcPct val="0"/>
              </a:spcBef>
              <a:buAutoNum type="arabicPeriod"/>
            </a:pP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Citirnaje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u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digitalnom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okruženju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2" tooltip="https://pilot.e-skole.hr/wp-content/uploads/2018/03/Prirucnik_Citiranje-u-digitalnom-okruzenju-1.pdf%20/otogra%EF%AC%81je"/>
              </a:rPr>
              <a:t>      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2" tooltip="https://pilot.e-skole.hr/wp-content/uploads/2018/03/Prirucnik_Citiranje-u-digitalnom-okruzenju-1.pdf%20/otogra%EF%AC%81je"/>
              </a:rPr>
              <a:t>https://pilot.e-skole.hr/wp-content/uploads/2018/03/Prirucnik_Citiranje-u-digitalnom-okruzenju-1.pdf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2" tooltip="https://pilot.e-skole.hr/wp-content/uploads/2018/03/Prirucnik_Citiranje-u-digitalnom-okruzenju-1.pdf%20/otogra%EF%AC%81je"/>
              </a:rPr>
              <a:t>      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2" tooltip="https://pilot.e-skole.hr/wp-content/uploads/2018/03/Prirucnik_Citiranje-u-digitalnom-okruzenju-1.pdf%20/otogra%EF%AC%81je"/>
              </a:rPr>
              <a:t>/</a:t>
            </a:r>
            <a:r>
              <a:rPr lang="en-US" sz="2900" u="sng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2" tooltip="https://pilot.e-skole.hr/wp-content/uploads/2018/03/Prirucnik_Citiranje-u-digitalnom-okruzenju-1.pdf%20/otogra%EF%AC%81je"/>
              </a:rPr>
              <a:t>otograﬁje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23. 11.2020.)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2.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Ključevi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3" tooltip="https://pixnio.com/hr/objekti/kljuc-metala-retro-ugraviran"/>
              </a:rPr>
              <a:t>https://pixnio.com/hr/objekti/kljuc-metala-retro-ugraviran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23. 11.2020.)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3. Poster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Kako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prepoznati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lažne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vijesti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4" tooltip="https://www.medijskapismenost.hr/osam-jednostavnih-koraka-za-provjeru-bilo-koje-vijesti/medijska-pismenost-infogra%EF%AC%81ka-kako-prepoznati-lazne-vijesti/"/>
              </a:rPr>
              <a:t>      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4" tooltip="https://www.medijskapismenost.hr/osam-jednostavnih-koraka-za-provjeru-bilo-koje-vijesti/medijska-pismenost-infogra%EF%AC%81ka-kako-prepoznati-lazne-vijesti/"/>
              </a:rPr>
              <a:t>https://www.medijskapismenost.hr/osam-jednostavnih-koraka-za-provjeru-bilo-koje-vijesti/medijska-pismenost-i</a:t>
            </a:r>
            <a:r>
              <a:rPr lang="hr-HR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4" tooltip="https://www.medijskapismenost.hr/osam-jednostavnih-koraka-za-provjeru-bilo-koje-vijesti/medijska-pismenost-infogra%EF%AC%81ka-kako-prepoznati-lazne-vijesti/"/>
              </a:rPr>
              <a:t>    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4" tooltip="https://www.medijskapismenost.hr/osam-jednostavnih-koraka-za-provjeru-bilo-koje-vijesti/medijska-pismenost-infogra%EF%AC%81ka-kako-prepoznati-lazne-vijesti/"/>
              </a:rPr>
              <a:t>       </a:t>
            </a:r>
            <a:r>
              <a:rPr lang="en-US" sz="2900" u="sng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4" tooltip="https://www.medijskapismenost.hr/osam-jednostavnih-koraka-za-provjeru-bilo-koje-vijesti/medijska-pismenost-infogra%EF%AC%81ka-kako-prepoznati-lazne-vijesti/"/>
              </a:rPr>
              <a:t>nfograﬁka-kako-prepoznati-lazne-vijesti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4" tooltip="https://www.medijskapismenost.hr/osam-jednostavnih-koraka-za-provjeru-bilo-koje-vijesti/medijska-pismenost-infogra%EF%AC%81ka-kako-prepoznati-lazne-vijesti/"/>
              </a:rPr>
              <a:t>/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23.11.2020.)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4.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Labirint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5" tooltip="https://creativecommons.org/licenses/publicdomain/"/>
              </a:rPr>
              <a:t>https://creativecommons.org/licenses/publicdomain/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23. 11.2020.)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5.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Spirala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5" tooltip="https://creativecommons.org/licenses/publicdomain/"/>
              </a:rPr>
              <a:t>https://creativecommons.org/licenses/publicdomain/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23. 11.2020.)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6.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Uzlazna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putanja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6" tooltip="https://pixabay.com/sk/vectors/graf-arrow-3d-infographic-%C3%BAspech-5459687/"/>
              </a:rPr>
              <a:t>https://pixabay.com/sk/vectors/graf-arrow-3d-infographic-%C3%BAspech-5459687/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endParaRPr lang="hr-HR" sz="2900" dirty="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 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23. 11.2020.)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7. 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Vrata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. </a:t>
            </a:r>
            <a:r>
              <a:rPr lang="en-US" sz="2900" u="sng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7" tooltip="https://pixnio.com/hr/objekti/vrata-prozor/zid-prozor-grilje-windows-arhitekture-cigla-vrata-fasade-ograde"/>
              </a:rPr>
              <a:t>https://pixnio.com/hr/objekti/vrata-prozor/zid-prozor-grilje-windows-arhitekture-cigla-vrata-fasade-ograde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hr-HR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      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(</a:t>
            </a:r>
            <a:r>
              <a:rPr lang="en-US" sz="2900" dirty="0" err="1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pristupljeno</a:t>
            </a:r>
            <a:r>
              <a:rPr lang="en-US" sz="2900" dirty="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23. 11.2020.)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5289" y="559117"/>
            <a:ext cx="634751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IZVORI</a:t>
            </a:r>
          </a:p>
        </p:txBody>
      </p:sp>
      <p:sp>
        <p:nvSpPr>
          <p:cNvPr id="4" name="AutoShape 4"/>
          <p:cNvSpPr/>
          <p:nvPr/>
        </p:nvSpPr>
        <p:spPr>
          <a:xfrm>
            <a:off x="624598" y="1869931"/>
            <a:ext cx="5808095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34910" y="4524358"/>
            <a:ext cx="5808095" cy="122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HVALA</a:t>
            </a:r>
          </a:p>
        </p:txBody>
      </p:sp>
      <p:sp>
        <p:nvSpPr>
          <p:cNvPr id="3" name="AutoShape 3"/>
          <p:cNvSpPr/>
          <p:nvPr/>
        </p:nvSpPr>
        <p:spPr>
          <a:xfrm>
            <a:off x="11634910" y="6991350"/>
            <a:ext cx="5808095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1028700" y="1680862"/>
            <a:ext cx="9046307" cy="6875193"/>
          </a:xfrm>
          <a:custGeom>
            <a:avLst/>
            <a:gdLst/>
            <a:ahLst/>
            <a:cxnLst/>
            <a:rect l="l" t="t" r="r" b="b"/>
            <a:pathLst>
              <a:path w="9046307" h="6875193">
                <a:moveTo>
                  <a:pt x="0" y="0"/>
                </a:moveTo>
                <a:lnTo>
                  <a:pt x="9046307" y="0"/>
                </a:lnTo>
                <a:lnTo>
                  <a:pt x="9046307" y="6875193"/>
                </a:lnTo>
                <a:lnTo>
                  <a:pt x="0" y="6875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311031B-3FB9-BE37-2324-F3F6B4D5F033}"/>
              </a:ext>
            </a:extLst>
          </p:cNvPr>
          <p:cNvSpPr txBox="1"/>
          <p:nvPr/>
        </p:nvSpPr>
        <p:spPr>
          <a:xfrm>
            <a:off x="11634910" y="7886700"/>
            <a:ext cx="589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Školska  godina 2024./25.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9362" y="4151001"/>
            <a:ext cx="5808095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1212960" y="444830"/>
            <a:ext cx="6492621" cy="9176850"/>
          </a:xfrm>
          <a:custGeom>
            <a:avLst/>
            <a:gdLst/>
            <a:ahLst/>
            <a:cxnLst/>
            <a:rect l="l" t="t" r="r" b="b"/>
            <a:pathLst>
              <a:path w="6492621" h="9176850">
                <a:moveTo>
                  <a:pt x="0" y="0"/>
                </a:moveTo>
                <a:lnTo>
                  <a:pt x="6492622" y="0"/>
                </a:lnTo>
                <a:lnTo>
                  <a:pt x="6492622" y="9176850"/>
                </a:lnTo>
                <a:lnTo>
                  <a:pt x="0" y="917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4" name="TextBox 4"/>
          <p:cNvSpPr txBox="1"/>
          <p:nvPr/>
        </p:nvSpPr>
        <p:spPr>
          <a:xfrm>
            <a:off x="10631289" y="448434"/>
            <a:ext cx="5729590" cy="324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5820" u="sng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  <a:hlinkClick r:id="rId3" tooltip="https://repo.rck-utso.hr"/>
              </a:rPr>
              <a:t>REPOZITORIJ ZAVRŠNIH RADOVA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41353" y="5722852"/>
            <a:ext cx="7296938" cy="264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2"/>
              </a:lnSpc>
            </a:pPr>
            <a:r>
              <a:rPr lang="en-US" sz="3023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Digitalni repozitorij je zbirka koja u digitalnom obliku okuplja, trajno pohranjuje i omogućuje slobodan pristup znanstveno-istraživačkoj i kreativnoj produkciji nastalom radom ustanove, odnosno njezinih djelatnika i učenika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70469" y="702341"/>
            <a:ext cx="6759914" cy="201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r>
              <a:rPr lang="en-US" sz="720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Plan izradbe završnog rada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8737694" y="2992354"/>
            <a:ext cx="6347516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685812" y="2197414"/>
            <a:ext cx="7431733" cy="6364266"/>
          </a:xfrm>
          <a:custGeom>
            <a:avLst/>
            <a:gdLst/>
            <a:ahLst/>
            <a:cxnLst/>
            <a:rect l="l" t="t" r="r" b="b"/>
            <a:pathLst>
              <a:path w="7431733" h="6364266">
                <a:moveTo>
                  <a:pt x="0" y="0"/>
                </a:moveTo>
                <a:lnTo>
                  <a:pt x="7431734" y="0"/>
                </a:lnTo>
                <a:lnTo>
                  <a:pt x="7431734" y="6364266"/>
                </a:lnTo>
                <a:lnTo>
                  <a:pt x="0" y="6364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TextBox 5"/>
          <p:cNvSpPr txBox="1"/>
          <p:nvPr/>
        </p:nvSpPr>
        <p:spPr>
          <a:xfrm>
            <a:off x="8737637" y="4478705"/>
            <a:ext cx="7350148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4507" lvl="1" indent="-372253" algn="ctr">
              <a:lnSpc>
                <a:spcPts val="5172"/>
              </a:lnSpc>
              <a:buFont typeface="Arial"/>
              <a:buChar char="•"/>
            </a:pPr>
            <a:r>
              <a:rPr lang="en-US" sz="3448">
                <a:solidFill>
                  <a:srgbClr val="051D4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prikupljanje literature</a:t>
            </a:r>
          </a:p>
          <a:p>
            <a:pPr marL="744507" lvl="1" indent="-372253" algn="ctr">
              <a:lnSpc>
                <a:spcPts val="5172"/>
              </a:lnSpc>
              <a:buFont typeface="Arial"/>
              <a:buChar char="•"/>
            </a:pPr>
            <a:r>
              <a:rPr lang="en-US" sz="3448">
                <a:solidFill>
                  <a:srgbClr val="051D4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čitanje i bilježenje važnih podataka</a:t>
            </a:r>
          </a:p>
          <a:p>
            <a:pPr marL="744507" lvl="1" indent="-372253" algn="ctr">
              <a:lnSpc>
                <a:spcPts val="5172"/>
              </a:lnSpc>
              <a:buFont typeface="Arial"/>
              <a:buChar char="•"/>
            </a:pPr>
            <a:r>
              <a:rPr lang="en-US" sz="3448">
                <a:solidFill>
                  <a:srgbClr val="051D4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raspored građe</a:t>
            </a:r>
          </a:p>
          <a:p>
            <a:pPr marL="744507" lvl="1" indent="-372253" algn="ctr">
              <a:lnSpc>
                <a:spcPts val="5172"/>
              </a:lnSpc>
              <a:buFont typeface="Arial"/>
              <a:buChar char="•"/>
            </a:pPr>
            <a:r>
              <a:rPr lang="en-US" sz="3448">
                <a:solidFill>
                  <a:srgbClr val="051D4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pisanje prema planu</a:t>
            </a:r>
          </a:p>
          <a:p>
            <a:pPr marL="744507" lvl="1" indent="-372253" algn="ctr">
              <a:lnSpc>
                <a:spcPts val="5172"/>
              </a:lnSpc>
              <a:buFont typeface="Arial"/>
              <a:buChar char="•"/>
            </a:pPr>
            <a:r>
              <a:rPr lang="en-US" sz="3448">
                <a:solidFill>
                  <a:srgbClr val="051D4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korekcija rada (suradnja s mentorom)</a:t>
            </a:r>
          </a:p>
          <a:p>
            <a:pPr marL="744507" lvl="1" indent="-372253" algn="ctr">
              <a:lnSpc>
                <a:spcPts val="5172"/>
              </a:lnSpc>
              <a:buFont typeface="Arial"/>
              <a:buChar char="•"/>
            </a:pPr>
            <a:r>
              <a:rPr lang="en-US" sz="3448">
                <a:solidFill>
                  <a:srgbClr val="051D4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tehnička obrada i prijepis</a:t>
            </a:r>
          </a:p>
          <a:p>
            <a:pPr algn="ctr">
              <a:lnSpc>
                <a:spcPts val="5172"/>
              </a:lnSpc>
            </a:pPr>
            <a:endParaRPr lang="en-US" sz="3448">
              <a:solidFill>
                <a:srgbClr val="051D4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5172"/>
              </a:lnSpc>
            </a:pPr>
            <a:endParaRPr lang="en-US" sz="3448">
              <a:solidFill>
                <a:srgbClr val="051D4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78283" y="2183308"/>
            <a:ext cx="6235513" cy="62355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8556" y="0"/>
                  </a:moveTo>
                  <a:lnTo>
                    <a:pt x="784244" y="0"/>
                  </a:lnTo>
                  <a:cubicBezTo>
                    <a:pt x="800015" y="0"/>
                    <a:pt x="812800" y="12785"/>
                    <a:pt x="812800" y="28556"/>
                  </a:cubicBezTo>
                  <a:lnTo>
                    <a:pt x="812800" y="784244"/>
                  </a:lnTo>
                  <a:cubicBezTo>
                    <a:pt x="812800" y="800015"/>
                    <a:pt x="800015" y="812800"/>
                    <a:pt x="784244" y="812800"/>
                  </a:cubicBezTo>
                  <a:lnTo>
                    <a:pt x="28556" y="812800"/>
                  </a:lnTo>
                  <a:cubicBezTo>
                    <a:pt x="12785" y="812800"/>
                    <a:pt x="0" y="800015"/>
                    <a:pt x="0" y="784244"/>
                  </a:cubicBezTo>
                  <a:lnTo>
                    <a:pt x="0" y="28556"/>
                  </a:lnTo>
                  <a:cubicBezTo>
                    <a:pt x="0" y="12785"/>
                    <a:pt x="12785" y="0"/>
                    <a:pt x="28556" y="0"/>
                  </a:cubicBezTo>
                  <a:close/>
                </a:path>
              </a:pathLst>
            </a:custGeom>
            <a:blipFill>
              <a:blip r:embed="rId2"/>
              <a:stretch>
                <a:fillRect l="-6290" r="-6290"/>
              </a:stretch>
            </a:blip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733640" y="373557"/>
            <a:ext cx="1456842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STRUKTURA ZAVRŠNOG RADA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7060" y="2716212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NASLOVNA STRANICA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5718" y="3490977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SADRŽAJ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5718" y="4151443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UVOD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7645" y="4796928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RAZRADA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5718" y="5593938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ZAKLJUČAK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7645" y="6254404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SAŽETAK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7645" y="7005576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PRILOZI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718" y="7646991"/>
            <a:ext cx="4742325" cy="48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POPIS LITERATURE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51047" y="8745891"/>
            <a:ext cx="2689986" cy="82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Slika 1. Struktura lista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Privatna fotograﬁja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4673870" y="1811833"/>
            <a:ext cx="8822170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555751" y="140464"/>
            <a:ext cx="7515625" cy="10006071"/>
            <a:chOff x="0" y="0"/>
            <a:chExt cx="3663950" cy="487807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769567" y="389868"/>
            <a:ext cx="7067291" cy="928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   Ugostiteljsko-turistička škola</a:t>
            </a:r>
          </a:p>
          <a:p>
            <a:pPr algn="l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    Osijek</a:t>
            </a:r>
          </a:p>
          <a:p>
            <a:pPr algn="ctr">
              <a:lnSpc>
                <a:spcPts val="4115"/>
              </a:lnSpc>
            </a:pPr>
            <a:endParaRPr lang="en-US" sz="2057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4115"/>
              </a:lnSpc>
            </a:pPr>
            <a:endParaRPr lang="en-US" sz="2057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4115"/>
              </a:lnSpc>
            </a:pPr>
            <a:endParaRPr lang="en-US" sz="2057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4115"/>
              </a:lnSpc>
            </a:pPr>
            <a:endParaRPr lang="en-US" sz="2057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ctr">
              <a:lnSpc>
                <a:spcPts val="4115"/>
              </a:lnSpc>
            </a:pPr>
            <a:r>
              <a:rPr lang="en-US" sz="2057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ZAVRŠNI RAD </a:t>
            </a:r>
          </a:p>
          <a:p>
            <a:pPr algn="ctr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Kulturno povijesna baština</a:t>
            </a:r>
          </a:p>
          <a:p>
            <a:pPr algn="ctr">
              <a:lnSpc>
                <a:spcPts val="4115"/>
              </a:lnSpc>
            </a:pPr>
            <a:r>
              <a:rPr lang="en-US" sz="2057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Dvorci Slavonije i Baranje</a:t>
            </a:r>
          </a:p>
          <a:p>
            <a:pPr algn="ctr">
              <a:lnSpc>
                <a:spcPts val="4115"/>
              </a:lnSpc>
            </a:pPr>
            <a:endParaRPr lang="en-US" sz="2057" b="1">
              <a:solidFill>
                <a:srgbClr val="000000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  <a:p>
            <a:pPr algn="ctr">
              <a:lnSpc>
                <a:spcPts val="4115"/>
              </a:lnSpc>
            </a:pPr>
            <a:endParaRPr lang="en-US" sz="2057" b="1">
              <a:solidFill>
                <a:srgbClr val="000000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  <a:p>
            <a:pPr algn="ctr">
              <a:lnSpc>
                <a:spcPts val="4115"/>
              </a:lnSpc>
            </a:pPr>
            <a:endParaRPr lang="en-US" sz="2057" b="1">
              <a:solidFill>
                <a:srgbClr val="000000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  <a:p>
            <a:pPr algn="l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</a:t>
            </a:r>
          </a:p>
          <a:p>
            <a:pPr algn="l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  Mentor/ica:                                                                   Učenik/ica:                                                                                                                                                          </a:t>
            </a:r>
          </a:p>
          <a:p>
            <a:pPr algn="l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                                                                                   </a:t>
            </a:r>
          </a:p>
          <a:p>
            <a:pPr algn="l">
              <a:lnSpc>
                <a:spcPts val="4115"/>
              </a:lnSpc>
            </a:pPr>
            <a:endParaRPr lang="en-US" sz="2057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  <a:p>
            <a:pPr algn="l">
              <a:lnSpc>
                <a:spcPts val="4115"/>
              </a:lnSpc>
            </a:pPr>
            <a:r>
              <a:rPr lang="en-US" sz="2057">
                <a:solidFill>
                  <a:srgbClr val="000000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                                                     Osijek, 2025.</a:t>
            </a:r>
          </a:p>
          <a:p>
            <a:pPr marL="0" lvl="0" indent="0" algn="l">
              <a:lnSpc>
                <a:spcPts val="4115"/>
              </a:lnSpc>
            </a:pPr>
            <a:endParaRPr lang="en-US" sz="2057">
              <a:solidFill>
                <a:srgbClr val="000000"/>
              </a:solidFill>
              <a:latin typeface="Barlow SemiCondensed"/>
              <a:ea typeface="Barlow SemiCondensed"/>
              <a:cs typeface="Barlow SemiCondensed"/>
              <a:sym typeface="Barlow SemiCondense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3517" y="66675"/>
            <a:ext cx="5621148" cy="20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3"/>
              </a:lnSpc>
            </a:pPr>
            <a:r>
              <a:rPr lang="en-US" sz="7276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NASLOVNA STRANICA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733517" y="2495561"/>
            <a:ext cx="5221129" cy="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37637" y="826616"/>
            <a:ext cx="8521663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</a:pPr>
            <a:r>
              <a:rPr lang="en-US" sz="7200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SADRŽAJ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8737694" y="2361094"/>
            <a:ext cx="6347516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4" name="TextBox 4"/>
          <p:cNvSpPr txBox="1"/>
          <p:nvPr/>
        </p:nvSpPr>
        <p:spPr>
          <a:xfrm>
            <a:off x="8461605" y="2739028"/>
            <a:ext cx="9088056" cy="664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2106" lvl="1" indent="-261053" algn="l">
              <a:lnSpc>
                <a:spcPts val="4836"/>
              </a:lnSpc>
              <a:buFont typeface="Arial"/>
              <a:buChar char="•"/>
            </a:pP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Obično se stavlja na početak rada zbog preglednosti</a:t>
            </a:r>
          </a:p>
          <a:p>
            <a:pPr marL="522106" lvl="1" indent="-261053" algn="l">
              <a:lnSpc>
                <a:spcPts val="4836"/>
              </a:lnSpc>
              <a:buFont typeface="Arial"/>
              <a:buChar char="•"/>
            </a:pP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predstavlja strukturu rada i odnos pojedinih dijelova, a čine ga naslovi i podnaslovi rada koji su numerirani najčešće arapskim brojkama</a:t>
            </a:r>
          </a:p>
          <a:p>
            <a:pPr algn="l">
              <a:lnSpc>
                <a:spcPts val="4836"/>
              </a:lnSpc>
            </a:pP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Primjer:</a:t>
            </a:r>
          </a:p>
          <a:p>
            <a:pPr algn="l">
              <a:lnSpc>
                <a:spcPts val="4836"/>
              </a:lnSpc>
            </a:pP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            </a:t>
            </a:r>
            <a:r>
              <a:rPr lang="en-US" sz="2418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1.</a:t>
            </a: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UVOD</a:t>
            </a:r>
          </a:p>
          <a:p>
            <a:pPr algn="l">
              <a:lnSpc>
                <a:spcPts val="4836"/>
              </a:lnSpc>
            </a:pP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            </a:t>
            </a:r>
            <a:r>
              <a:rPr lang="en-US" sz="2418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2.</a:t>
            </a: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NASLOV PRVOG POGLAVLJA</a:t>
            </a:r>
          </a:p>
          <a:p>
            <a:pPr algn="l">
              <a:lnSpc>
                <a:spcPts val="4836"/>
              </a:lnSpc>
            </a:pP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                           </a:t>
            </a:r>
            <a:r>
              <a:rPr lang="en-US" sz="2418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2.1.</a:t>
            </a: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PRVI PODNASLOV</a:t>
            </a:r>
          </a:p>
          <a:p>
            <a:pPr algn="l">
              <a:lnSpc>
                <a:spcPts val="4836"/>
              </a:lnSpc>
            </a:pPr>
            <a:r>
              <a:rPr lang="en-US" sz="2418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                         2.2.</a:t>
            </a: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DRUGI PODNASLOV</a:t>
            </a:r>
          </a:p>
          <a:p>
            <a:pPr algn="l">
              <a:lnSpc>
                <a:spcPts val="4836"/>
              </a:lnSpc>
            </a:pPr>
            <a:r>
              <a:rPr lang="en-US" sz="2418">
                <a:solidFill>
                  <a:srgbClr val="051D40"/>
                </a:solidFill>
                <a:latin typeface="Arsenal"/>
                <a:ea typeface="Arsenal"/>
                <a:cs typeface="Arsenal"/>
                <a:sym typeface="Arsenal"/>
              </a:rPr>
              <a:t>             </a:t>
            </a:r>
            <a:r>
              <a:rPr lang="en-US" sz="2418" i="1">
                <a:solidFill>
                  <a:srgbClr val="051D40"/>
                </a:solidFill>
                <a:latin typeface="Arsenal Italics"/>
                <a:ea typeface="Arsenal Italics"/>
                <a:cs typeface="Arsenal Italics"/>
                <a:sym typeface="Arsenal Italics"/>
              </a:rPr>
              <a:t>3. NASLOV DRUGOG POGLAVLJA</a:t>
            </a:r>
          </a:p>
          <a:p>
            <a:pPr marL="0" lvl="0" indent="0" algn="l">
              <a:lnSpc>
                <a:spcPts val="4836"/>
              </a:lnSpc>
            </a:pPr>
            <a:endParaRPr lang="en-US" sz="2418" i="1">
              <a:solidFill>
                <a:srgbClr val="051D40"/>
              </a:solidFill>
              <a:latin typeface="Arsenal Italics"/>
              <a:ea typeface="Arsenal Italics"/>
              <a:cs typeface="Arsenal Italics"/>
              <a:sym typeface="Arsenal Itali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06876" y="1195068"/>
            <a:ext cx="6861077" cy="8063232"/>
          </a:xfrm>
          <a:custGeom>
            <a:avLst/>
            <a:gdLst/>
            <a:ahLst/>
            <a:cxnLst/>
            <a:rect l="l" t="t" r="r" b="b"/>
            <a:pathLst>
              <a:path w="6861077" h="8063232">
                <a:moveTo>
                  <a:pt x="0" y="0"/>
                </a:moveTo>
                <a:lnTo>
                  <a:pt x="6861077" y="0"/>
                </a:lnTo>
                <a:lnTo>
                  <a:pt x="6861077" y="8063232"/>
                </a:lnTo>
                <a:lnTo>
                  <a:pt x="0" y="806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7360" y="393815"/>
            <a:ext cx="16803711" cy="9893185"/>
          </a:xfrm>
          <a:custGeom>
            <a:avLst/>
            <a:gdLst/>
            <a:ahLst/>
            <a:cxnLst/>
            <a:rect l="l" t="t" r="r" b="b"/>
            <a:pathLst>
              <a:path w="16803711" h="9893185">
                <a:moveTo>
                  <a:pt x="0" y="0"/>
                </a:moveTo>
                <a:lnTo>
                  <a:pt x="16803711" y="0"/>
                </a:lnTo>
                <a:lnTo>
                  <a:pt x="16803711" y="9893185"/>
                </a:lnTo>
                <a:lnTo>
                  <a:pt x="0" y="989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144057" y="1704541"/>
            <a:ext cx="6347516" cy="19050"/>
          </a:xfrm>
          <a:prstGeom prst="line">
            <a:avLst/>
          </a:prstGeom>
          <a:ln w="38100" cap="flat">
            <a:solidFill>
              <a:srgbClr val="3558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1428915" y="1553592"/>
            <a:ext cx="6582071" cy="65820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8571" r="-28571"/>
              </a:stretch>
            </a:blip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00" y="191731"/>
            <a:ext cx="7745813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UVOD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37637" y="2318887"/>
            <a:ext cx="8521663" cy="545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endParaRPr/>
          </a:p>
          <a:p>
            <a:pPr algn="ctr">
              <a:lnSpc>
                <a:spcPts val="580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Precizira predmet rada tj. ističe o čemu će se u radu pisati</a:t>
            </a:r>
          </a:p>
          <a:p>
            <a:pPr algn="ctr">
              <a:lnSpc>
                <a:spcPts val="580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Početak rada, uvod u temu</a:t>
            </a:r>
          </a:p>
          <a:p>
            <a:pPr algn="ctr">
              <a:lnSpc>
                <a:spcPts val="580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Objašnjava zašto je tema važna</a:t>
            </a:r>
          </a:p>
          <a:p>
            <a:pPr algn="ctr">
              <a:lnSpc>
                <a:spcPts val="580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Detaljno postavlja pitanje/problematiku</a:t>
            </a:r>
          </a:p>
          <a:p>
            <a:pPr algn="ctr">
              <a:lnSpc>
                <a:spcPts val="5800"/>
              </a:lnSpc>
            </a:pPr>
            <a:r>
              <a:rPr lang="en-US" sz="2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Piše se na početku procesa</a:t>
            </a:r>
          </a:p>
          <a:p>
            <a:pPr algn="ctr">
              <a:lnSpc>
                <a:spcPts val="4800"/>
              </a:lnSpc>
            </a:pPr>
            <a:endParaRPr lang="en-US" sz="29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marL="0" lvl="0" indent="0" algn="l">
              <a:lnSpc>
                <a:spcPts val="4800"/>
              </a:lnSpc>
            </a:pPr>
            <a:endParaRPr lang="en-US" sz="29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3851" y="8461166"/>
            <a:ext cx="8104049" cy="135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Slika 2. Vrata</a:t>
            </a:r>
          </a:p>
          <a:p>
            <a:pPr algn="ctr">
              <a:lnSpc>
                <a:spcPts val="3120"/>
              </a:lnSpc>
              <a:spcBef>
                <a:spcPct val="0"/>
              </a:spcBef>
            </a:pPr>
            <a:endParaRPr lang="en-US" sz="26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900" u="sng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  <a:hlinkClick r:id="rId3" tooltip="https://pixnio.com/hr/objekti/vrata-prozor/zid-prozor-grilje-windows-arhitekture-cigla-vrata-fasade-ograde"/>
              </a:rPr>
              <a:t>https://pixnio.com/hr/objekti/vrata-prozor/zid-prozor-grilje-windows-arhitekture-cigla-vrata-fasade-ograde</a:t>
            </a:r>
            <a:r>
              <a:rPr lang="en-US" sz="19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(pristupljeno 23. 11.2020.)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1182</Words>
  <Application>Microsoft Office PowerPoint</Application>
  <PresentationFormat>Prilagođeno</PresentationFormat>
  <Paragraphs>150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Barlow SemiCondensed</vt:lpstr>
      <vt:lpstr>Open Sans</vt:lpstr>
      <vt:lpstr>Calibri</vt:lpstr>
      <vt:lpstr>Arsenal Bold Italics</vt:lpstr>
      <vt:lpstr>Arsenal Italics</vt:lpstr>
      <vt:lpstr>Barlow SemiCondensed Bold</vt:lpstr>
      <vt:lpstr>Arial</vt:lpstr>
      <vt:lpstr>Arsenal</vt:lpstr>
      <vt:lpstr>Arsenal Bold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napisati završni rad?</dc:title>
  <cp:lastModifiedBy>ksenija kesegi krstin</cp:lastModifiedBy>
  <cp:revision>3</cp:revision>
  <dcterms:created xsi:type="dcterms:W3CDTF">2006-08-16T00:00:00Z</dcterms:created>
  <dcterms:modified xsi:type="dcterms:W3CDTF">2025-01-13T12:01:00Z</dcterms:modified>
  <dc:identifier>DAGbiWiMgXY</dc:identifier>
</cp:coreProperties>
</file>