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68" r:id="rId6"/>
  </p:sldMasterIdLst>
  <p:notesMasterIdLst>
    <p:notesMasterId r:id="rId42"/>
  </p:notesMasterIdLst>
  <p:handoutMasterIdLst>
    <p:handoutMasterId r:id="rId43"/>
  </p:handoutMasterIdLst>
  <p:sldIdLst>
    <p:sldId id="288" r:id="rId7"/>
    <p:sldId id="290" r:id="rId8"/>
    <p:sldId id="272" r:id="rId9"/>
    <p:sldId id="710" r:id="rId10"/>
    <p:sldId id="725" r:id="rId11"/>
    <p:sldId id="711" r:id="rId12"/>
    <p:sldId id="719" r:id="rId13"/>
    <p:sldId id="720" r:id="rId14"/>
    <p:sldId id="721" r:id="rId15"/>
    <p:sldId id="682" r:id="rId16"/>
    <p:sldId id="730" r:id="rId17"/>
    <p:sldId id="706" r:id="rId18"/>
    <p:sldId id="731" r:id="rId19"/>
    <p:sldId id="675" r:id="rId20"/>
    <p:sldId id="727" r:id="rId21"/>
    <p:sldId id="703" r:id="rId22"/>
    <p:sldId id="726" r:id="rId23"/>
    <p:sldId id="676" r:id="rId24"/>
    <p:sldId id="729" r:id="rId25"/>
    <p:sldId id="728" r:id="rId26"/>
    <p:sldId id="704" r:id="rId27"/>
    <p:sldId id="678" r:id="rId28"/>
    <p:sldId id="732" r:id="rId29"/>
    <p:sldId id="733" r:id="rId30"/>
    <p:sldId id="708" r:id="rId31"/>
    <p:sldId id="734" r:id="rId32"/>
    <p:sldId id="735" r:id="rId33"/>
    <p:sldId id="712" r:id="rId34"/>
    <p:sldId id="713" r:id="rId35"/>
    <p:sldId id="715" r:id="rId36"/>
    <p:sldId id="718" r:id="rId37"/>
    <p:sldId id="716" r:id="rId38"/>
    <p:sldId id="717" r:id="rId39"/>
    <p:sldId id="714" r:id="rId40"/>
    <p:sldId id="286" r:id="rId41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09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160" autoAdjust="0"/>
  </p:normalViewPr>
  <p:slideViewPr>
    <p:cSldViewPr snapToGrid="0" snapToObjects="1">
      <p:cViewPr varScale="1">
        <p:scale>
          <a:sx n="69" d="100"/>
          <a:sy n="69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96DF77-DFD2-5E42-A9A4-4B48CEEF36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B1CEF-923D-7A43-80CA-A14E4FF35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09CBE-5C1C-4E48-9CE1-AD7EEF733FB6}" type="datetimeFigureOut">
              <a:rPr lang="en-HR" smtClean="0"/>
              <a:t>10/04/2023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7AA46-4A28-EF4E-B6F4-7A0E97EDC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BBD4E-1EAC-9E4E-9C78-0F69A8C55F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78F04-8D4B-4243-B34C-25F1E389327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869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43739-3C8C-4DC5-92C8-AE064192325F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6924A-48A4-49D5-AE79-DCB4A65950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219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6924A-48A4-49D5-AE79-DCB4A65950E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15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6CFE-0FA5-8B4A-97A8-D73983772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AB807-B9E6-0947-BC8B-7B93BF9D0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0828" y="2507674"/>
            <a:ext cx="10632022" cy="32421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400" b="0" i="0" smtClean="0">
                <a:solidFill>
                  <a:schemeClr val="tx1"/>
                </a:solidFill>
                <a:effectLst/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est</a:t>
            </a:r>
            <a:r>
              <a:rPr lang="en-GB" dirty="0"/>
              <a:t> magna </a:t>
            </a:r>
            <a:r>
              <a:rPr lang="en-GB" dirty="0" err="1"/>
              <a:t>iuvaret</a:t>
            </a:r>
            <a:r>
              <a:rPr lang="en-GB" dirty="0"/>
              <a:t> </a:t>
            </a:r>
            <a:r>
              <a:rPr lang="en-GB" dirty="0" err="1"/>
              <a:t>interesset</a:t>
            </a:r>
            <a:r>
              <a:rPr lang="en-GB" dirty="0"/>
              <a:t>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agam</a:t>
            </a:r>
            <a:r>
              <a:rPr lang="en-GB" dirty="0"/>
              <a:t> simul altera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 Mel </a:t>
            </a:r>
            <a:r>
              <a:rPr lang="en-GB" dirty="0" err="1"/>
              <a:t>assum</a:t>
            </a:r>
            <a:r>
              <a:rPr lang="en-GB" dirty="0"/>
              <a:t> </a:t>
            </a:r>
            <a:r>
              <a:rPr lang="en-GB" dirty="0" err="1"/>
              <a:t>alienum</a:t>
            </a:r>
            <a:r>
              <a:rPr lang="en-GB" dirty="0"/>
              <a:t> </a:t>
            </a:r>
            <a:r>
              <a:rPr lang="en-GB" dirty="0" err="1"/>
              <a:t>abhorreant</a:t>
            </a:r>
            <a:r>
              <a:rPr lang="en-GB" dirty="0"/>
              <a:t> et.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mandamus, </a:t>
            </a:r>
            <a:r>
              <a:rPr lang="en-GB" dirty="0" err="1"/>
              <a:t>moderatius</a:t>
            </a:r>
            <a:r>
              <a:rPr lang="en-GB" dirty="0"/>
              <a:t> </a:t>
            </a:r>
            <a:r>
              <a:rPr lang="en-GB" dirty="0" err="1"/>
              <a:t>liberavisse</a:t>
            </a:r>
            <a:r>
              <a:rPr lang="en-GB" dirty="0"/>
              <a:t> </a:t>
            </a:r>
            <a:r>
              <a:rPr lang="en-GB" dirty="0" err="1"/>
              <a:t>contentiones</a:t>
            </a:r>
            <a:r>
              <a:rPr lang="en-GB" dirty="0"/>
              <a:t> an </a:t>
            </a:r>
            <a:r>
              <a:rPr lang="en-GB" dirty="0" err="1"/>
              <a:t>mea</a:t>
            </a:r>
            <a:r>
              <a:rPr lang="en-GB" dirty="0"/>
              <a:t>, </a:t>
            </a:r>
            <a:r>
              <a:rPr lang="en-GB" dirty="0" err="1"/>
              <a:t>feugait</a:t>
            </a:r>
            <a:r>
              <a:rPr lang="en-GB" dirty="0"/>
              <a:t> </a:t>
            </a:r>
            <a:r>
              <a:rPr lang="en-GB" dirty="0" err="1"/>
              <a:t>salutandi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. An eros </a:t>
            </a:r>
            <a:r>
              <a:rPr lang="en-GB" dirty="0" err="1"/>
              <a:t>porro</a:t>
            </a:r>
            <a:r>
              <a:rPr lang="en-GB" dirty="0"/>
              <a:t> corpora per.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fabellas</a:t>
            </a:r>
            <a:r>
              <a:rPr lang="en-GB" dirty="0"/>
              <a:t> quo no, sea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nullam</a:t>
            </a:r>
            <a:r>
              <a:rPr lang="en-GB" dirty="0"/>
              <a:t> animal mandamus. </a:t>
            </a:r>
            <a:r>
              <a:rPr lang="en-GB" dirty="0" err="1"/>
              <a:t>Labores</a:t>
            </a:r>
            <a:r>
              <a:rPr lang="en-GB" dirty="0"/>
              <a:t> </a:t>
            </a:r>
            <a:r>
              <a:rPr lang="en-GB" dirty="0" err="1"/>
              <a:t>menandri</a:t>
            </a:r>
            <a:r>
              <a:rPr lang="en-GB" dirty="0"/>
              <a:t> id vim. </a:t>
            </a:r>
            <a:r>
              <a:rPr lang="en-GB" dirty="0" err="1"/>
              <a:t>Usu</a:t>
            </a:r>
            <a:r>
              <a:rPr lang="en-GB" dirty="0"/>
              <a:t> </a:t>
            </a:r>
            <a:r>
              <a:rPr lang="en-GB" dirty="0" err="1"/>
              <a:t>dico</a:t>
            </a:r>
            <a:r>
              <a:rPr lang="en-GB" dirty="0"/>
              <a:t> fugit </a:t>
            </a:r>
            <a:r>
              <a:rPr lang="en-GB" dirty="0" err="1"/>
              <a:t>utamur</a:t>
            </a:r>
            <a:r>
              <a:rPr lang="en-GB" dirty="0"/>
              <a:t> in, </a:t>
            </a:r>
            <a:r>
              <a:rPr lang="en-GB" dirty="0" err="1"/>
              <a:t>noluisse</a:t>
            </a:r>
            <a:r>
              <a:rPr lang="en-GB" dirty="0"/>
              <a:t> </a:t>
            </a:r>
            <a:r>
              <a:rPr lang="en-GB" dirty="0" err="1"/>
              <a:t>percipit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ea. </a:t>
            </a:r>
            <a:r>
              <a:rPr lang="en-GB" dirty="0" err="1"/>
              <a:t>Homero</a:t>
            </a:r>
            <a:r>
              <a:rPr lang="en-GB" dirty="0"/>
              <a:t> </a:t>
            </a:r>
            <a:r>
              <a:rPr lang="en-GB" dirty="0" err="1"/>
              <a:t>eloquentiam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ex, et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virtute</a:t>
            </a:r>
            <a:r>
              <a:rPr lang="en-GB" dirty="0"/>
              <a:t> </a:t>
            </a:r>
            <a:r>
              <a:rPr lang="en-GB" dirty="0" err="1"/>
              <a:t>sanctus</a:t>
            </a:r>
            <a:r>
              <a:rPr lang="en-GB" dirty="0"/>
              <a:t> sententiae. </a:t>
            </a:r>
            <a:r>
              <a:rPr lang="en-GB" dirty="0" err="1"/>
              <a:t>Sapientem</a:t>
            </a:r>
            <a:r>
              <a:rPr lang="en-GB" dirty="0"/>
              <a:t> </a:t>
            </a:r>
            <a:r>
              <a:rPr lang="en-GB" dirty="0" err="1"/>
              <a:t>scripserit</a:t>
            </a:r>
            <a:r>
              <a:rPr lang="en-GB" dirty="0"/>
              <a:t> sea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eam</a:t>
            </a:r>
            <a:r>
              <a:rPr lang="en-GB" dirty="0"/>
              <a:t>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epicurei</a:t>
            </a:r>
            <a:r>
              <a:rPr lang="en-GB" dirty="0"/>
              <a:t>. Eu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autem</a:t>
            </a:r>
            <a:r>
              <a:rPr lang="en-GB" dirty="0"/>
              <a:t> </a:t>
            </a:r>
            <a:r>
              <a:rPr lang="en-GB" dirty="0" err="1"/>
              <a:t>habemus</a:t>
            </a:r>
            <a:r>
              <a:rPr lang="en-GB" dirty="0"/>
              <a:t>, no scripta </a:t>
            </a:r>
            <a:r>
              <a:rPr lang="en-GB" dirty="0" err="1"/>
              <a:t>erroribus</a:t>
            </a:r>
            <a:r>
              <a:rPr lang="en-GB" dirty="0"/>
              <a:t> vim. </a:t>
            </a:r>
            <a:r>
              <a:rPr lang="en-GB" dirty="0" err="1"/>
              <a:t>Veritus</a:t>
            </a:r>
            <a:r>
              <a:rPr lang="en-GB" dirty="0"/>
              <a:t> </a:t>
            </a:r>
            <a:r>
              <a:rPr lang="en-GB" dirty="0" err="1"/>
              <a:t>invenire</a:t>
            </a:r>
            <a:r>
              <a:rPr lang="en-GB" dirty="0"/>
              <a:t> et cum,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albucius</a:t>
            </a:r>
            <a:r>
              <a:rPr lang="en-GB" dirty="0"/>
              <a:t>. </a:t>
            </a:r>
            <a:r>
              <a:rPr lang="en-GB" dirty="0" err="1"/>
              <a:t>Sapientem</a:t>
            </a:r>
            <a:r>
              <a:rPr lang="en-GB" dirty="0"/>
              <a:t> </a:t>
            </a:r>
            <a:r>
              <a:rPr lang="en-GB" dirty="0" err="1"/>
              <a:t>scripserit</a:t>
            </a:r>
            <a:r>
              <a:rPr lang="en-GB" dirty="0"/>
              <a:t> sea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eam</a:t>
            </a:r>
            <a:r>
              <a:rPr lang="en-GB" dirty="0"/>
              <a:t>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epicurei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4082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C78C59-8BD0-5942-A8B7-8F7DB199D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442" y="2457501"/>
            <a:ext cx="6403891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25128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F3AA4-491E-4561-986E-4A4BC217E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682983-2E3D-4F9E-96A5-879CA4181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800317-B5DC-426F-9D69-E1902505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F714CA-D4B8-4393-B57B-C5536CC6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227CE4-5A84-430E-81F0-2715F58B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73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D2359-05E3-4980-866C-69314AF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4B3F46-3DE8-47DF-B123-927CC762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2A850B-EF16-4CDB-A9E9-46F52A4D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548361-A38F-43C7-A513-70573B84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6F97C3-B4BC-4D62-BEF7-9173D01F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87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FAE7C-4C11-4707-B544-F24C8661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CF4F3F-ED4A-48B9-8641-9355A8C8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D49B40-D886-4316-9B24-747D6A0F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2288A3-AE2D-44C0-8762-12DD4CD6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B0C799-C315-4C21-94A2-A7DDB47B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0348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8CD01-D509-4B2D-A4C6-1BCC795D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1BD161-E386-4C3F-859B-43CDAE3A8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33952FC-0A30-4C8D-BF39-9BA7B276F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406084D-1B3D-4A12-98B5-3B0BAC9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22EAFB4-2719-4110-AAE0-FCB3A2E4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8E94B2-340E-434D-A881-821462C9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93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B2F557-6825-43EC-A773-795AB427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CD2857-5FA2-4C10-BA53-945FE247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C8DC59-CE0C-475C-A11D-2F16223AD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17293F8-9795-42F4-A7D3-04D7B888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8A18521-C9A8-4702-AC7F-BA4D55E6A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7397565-45D2-43E0-8105-E836E4C4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A6A34C1-6C71-41F1-89F0-E7B8F3D9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5775CE1-6ABD-4BED-B7EE-58BEFBFF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91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03DCF-3CE4-40A5-BFBE-4F300DC6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9AD96F3-D574-42E2-BD19-4A824632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B73912-E942-4844-AA79-4C982DCB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ABAF53B-7E40-4B3D-8D81-1E1A57E5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36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FAB676A-35F1-4270-8C2A-0C655CC3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C8D2B25-6511-4BC0-9AA2-DBD1B699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9C55338-58AA-4055-9625-7E77E8FE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87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E46A62-5DC5-4C2F-B825-FA8A0AB1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AAF97-8214-471E-8750-132DEDFBF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C3E3E3-98CD-4E26-A366-DD3EAF86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D48830C-9796-4394-8F17-2446B363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491717-5517-4565-80AD-600B3A94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50317A-8172-4BC7-BE9D-656F04BD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61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00406-F9C3-4D90-8D90-6E370D97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7FF6504-11E7-4C5A-ADDF-712A78D1D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7A94FCF-14DF-43CF-BA65-4843CF5B0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B1E8719-F30A-4144-B890-FAF27CC3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C0C460-EC69-4F4B-98C9-E27CDEB4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0AEF55E-D9BD-447D-AD3E-7CD17B70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27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C20-CA7E-EB42-A5F4-B01B37CD7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827" y="2507674"/>
            <a:ext cx="10632021" cy="32421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1DA832-0930-6048-BF3B-C88893B90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31073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3BB7C3-4462-43F7-8D63-8A58C9F0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917B992-70D3-4978-BF6D-923B4C210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EAE0FB-63CB-4F65-9CCF-D3F89948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1979C6-58CD-475A-965F-E80C7757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C7B0E4-8CB7-458D-BA13-FAAF09D1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18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3A6B6EF-DE51-41DA-A730-3BD49E28A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2724B91-59F8-4A97-8780-96060B1C8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F2CAD-B0AB-4398-A5BE-1783D5FB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96B1D7-AF64-4480-9B30-D5ACC951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A472C9-BF21-4998-8A60-E150DD31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05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6CFE-0FA5-8B4A-97A8-D73983772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AB807-B9E6-0947-BC8B-7B93BF9D0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0828" y="2507674"/>
            <a:ext cx="10632022" cy="32421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400" b="0" i="0" smtClean="0">
                <a:solidFill>
                  <a:schemeClr val="tx1"/>
                </a:solidFill>
                <a:effectLst/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est</a:t>
            </a:r>
            <a:r>
              <a:rPr lang="en-GB" dirty="0"/>
              <a:t> magna </a:t>
            </a:r>
            <a:r>
              <a:rPr lang="en-GB" dirty="0" err="1"/>
              <a:t>iuvaret</a:t>
            </a:r>
            <a:r>
              <a:rPr lang="en-GB" dirty="0"/>
              <a:t> </a:t>
            </a:r>
            <a:r>
              <a:rPr lang="en-GB" dirty="0" err="1"/>
              <a:t>interesset</a:t>
            </a:r>
            <a:r>
              <a:rPr lang="en-GB" dirty="0"/>
              <a:t>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agam</a:t>
            </a:r>
            <a:r>
              <a:rPr lang="en-GB" dirty="0"/>
              <a:t> simul altera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 Mel </a:t>
            </a:r>
            <a:r>
              <a:rPr lang="en-GB" dirty="0" err="1"/>
              <a:t>assum</a:t>
            </a:r>
            <a:r>
              <a:rPr lang="en-GB" dirty="0"/>
              <a:t> </a:t>
            </a:r>
            <a:r>
              <a:rPr lang="en-GB" dirty="0" err="1"/>
              <a:t>alienum</a:t>
            </a:r>
            <a:r>
              <a:rPr lang="en-GB" dirty="0"/>
              <a:t> </a:t>
            </a:r>
            <a:r>
              <a:rPr lang="en-GB" dirty="0" err="1"/>
              <a:t>abhorreant</a:t>
            </a:r>
            <a:r>
              <a:rPr lang="en-GB" dirty="0"/>
              <a:t> et.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mandamus, </a:t>
            </a:r>
            <a:r>
              <a:rPr lang="en-GB" dirty="0" err="1"/>
              <a:t>moderatius</a:t>
            </a:r>
            <a:r>
              <a:rPr lang="en-GB" dirty="0"/>
              <a:t> </a:t>
            </a:r>
            <a:r>
              <a:rPr lang="en-GB" dirty="0" err="1"/>
              <a:t>liberavisse</a:t>
            </a:r>
            <a:r>
              <a:rPr lang="en-GB" dirty="0"/>
              <a:t> </a:t>
            </a:r>
            <a:r>
              <a:rPr lang="en-GB" dirty="0" err="1"/>
              <a:t>contentiones</a:t>
            </a:r>
            <a:r>
              <a:rPr lang="en-GB" dirty="0"/>
              <a:t> an </a:t>
            </a:r>
            <a:r>
              <a:rPr lang="en-GB" dirty="0" err="1"/>
              <a:t>mea</a:t>
            </a:r>
            <a:r>
              <a:rPr lang="en-GB" dirty="0"/>
              <a:t>, </a:t>
            </a:r>
            <a:r>
              <a:rPr lang="en-GB" dirty="0" err="1"/>
              <a:t>feugait</a:t>
            </a:r>
            <a:r>
              <a:rPr lang="en-GB" dirty="0"/>
              <a:t> </a:t>
            </a:r>
            <a:r>
              <a:rPr lang="en-GB" dirty="0" err="1"/>
              <a:t>salutandi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. An eros </a:t>
            </a:r>
            <a:r>
              <a:rPr lang="en-GB" dirty="0" err="1"/>
              <a:t>porro</a:t>
            </a:r>
            <a:r>
              <a:rPr lang="en-GB" dirty="0"/>
              <a:t> corpora per.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fabellas</a:t>
            </a:r>
            <a:r>
              <a:rPr lang="en-GB" dirty="0"/>
              <a:t> quo no, sea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nullam</a:t>
            </a:r>
            <a:r>
              <a:rPr lang="en-GB" dirty="0"/>
              <a:t> animal mandamus. </a:t>
            </a:r>
            <a:r>
              <a:rPr lang="en-GB" dirty="0" err="1"/>
              <a:t>Labores</a:t>
            </a:r>
            <a:r>
              <a:rPr lang="en-GB" dirty="0"/>
              <a:t> </a:t>
            </a:r>
            <a:r>
              <a:rPr lang="en-GB" dirty="0" err="1"/>
              <a:t>menandri</a:t>
            </a:r>
            <a:r>
              <a:rPr lang="en-GB" dirty="0"/>
              <a:t> id vim. </a:t>
            </a:r>
            <a:r>
              <a:rPr lang="en-GB" dirty="0" err="1"/>
              <a:t>Usu</a:t>
            </a:r>
            <a:r>
              <a:rPr lang="en-GB" dirty="0"/>
              <a:t> </a:t>
            </a:r>
            <a:r>
              <a:rPr lang="en-GB" dirty="0" err="1"/>
              <a:t>dico</a:t>
            </a:r>
            <a:r>
              <a:rPr lang="en-GB" dirty="0"/>
              <a:t> fugit </a:t>
            </a:r>
            <a:r>
              <a:rPr lang="en-GB" dirty="0" err="1"/>
              <a:t>utamur</a:t>
            </a:r>
            <a:r>
              <a:rPr lang="en-GB" dirty="0"/>
              <a:t> in, </a:t>
            </a:r>
            <a:r>
              <a:rPr lang="en-GB" dirty="0" err="1"/>
              <a:t>noluisse</a:t>
            </a:r>
            <a:r>
              <a:rPr lang="en-GB" dirty="0"/>
              <a:t> </a:t>
            </a:r>
            <a:r>
              <a:rPr lang="en-GB" dirty="0" err="1"/>
              <a:t>percipit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ea. </a:t>
            </a:r>
            <a:r>
              <a:rPr lang="en-GB" dirty="0" err="1"/>
              <a:t>Homero</a:t>
            </a:r>
            <a:r>
              <a:rPr lang="en-GB" dirty="0"/>
              <a:t> </a:t>
            </a:r>
            <a:r>
              <a:rPr lang="en-GB" dirty="0" err="1"/>
              <a:t>eloquentiam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ex, et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virtute</a:t>
            </a:r>
            <a:r>
              <a:rPr lang="en-GB" dirty="0"/>
              <a:t> </a:t>
            </a:r>
            <a:r>
              <a:rPr lang="en-GB" dirty="0" err="1"/>
              <a:t>sanctus</a:t>
            </a:r>
            <a:r>
              <a:rPr lang="en-GB" dirty="0"/>
              <a:t> sententiae. </a:t>
            </a:r>
            <a:r>
              <a:rPr lang="en-GB" dirty="0" err="1"/>
              <a:t>Sapientem</a:t>
            </a:r>
            <a:r>
              <a:rPr lang="en-GB" dirty="0"/>
              <a:t> </a:t>
            </a:r>
            <a:r>
              <a:rPr lang="en-GB" dirty="0" err="1"/>
              <a:t>scripserit</a:t>
            </a:r>
            <a:r>
              <a:rPr lang="en-GB" dirty="0"/>
              <a:t> sea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eam</a:t>
            </a:r>
            <a:r>
              <a:rPr lang="en-GB" dirty="0"/>
              <a:t>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epicurei</a:t>
            </a:r>
            <a:r>
              <a:rPr lang="en-GB" dirty="0"/>
              <a:t>. Eu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autem</a:t>
            </a:r>
            <a:r>
              <a:rPr lang="en-GB" dirty="0"/>
              <a:t> </a:t>
            </a:r>
            <a:r>
              <a:rPr lang="en-GB" dirty="0" err="1"/>
              <a:t>habemus</a:t>
            </a:r>
            <a:r>
              <a:rPr lang="en-GB" dirty="0"/>
              <a:t>, no scripta </a:t>
            </a:r>
            <a:r>
              <a:rPr lang="en-GB" dirty="0" err="1"/>
              <a:t>erroribus</a:t>
            </a:r>
            <a:r>
              <a:rPr lang="en-GB" dirty="0"/>
              <a:t> vim. </a:t>
            </a:r>
            <a:r>
              <a:rPr lang="en-GB" dirty="0" err="1"/>
              <a:t>Veritus</a:t>
            </a:r>
            <a:r>
              <a:rPr lang="en-GB" dirty="0"/>
              <a:t> </a:t>
            </a:r>
            <a:r>
              <a:rPr lang="en-GB" dirty="0" err="1"/>
              <a:t>invenire</a:t>
            </a:r>
            <a:r>
              <a:rPr lang="en-GB" dirty="0"/>
              <a:t> et cum,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albucius</a:t>
            </a:r>
            <a:r>
              <a:rPr lang="en-GB" dirty="0"/>
              <a:t>. </a:t>
            </a:r>
            <a:r>
              <a:rPr lang="en-GB" dirty="0" err="1"/>
              <a:t>Sapientem</a:t>
            </a:r>
            <a:r>
              <a:rPr lang="en-GB" dirty="0"/>
              <a:t> </a:t>
            </a:r>
            <a:r>
              <a:rPr lang="en-GB" dirty="0" err="1"/>
              <a:t>scripserit</a:t>
            </a:r>
            <a:r>
              <a:rPr lang="en-GB" dirty="0"/>
              <a:t> sea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eam</a:t>
            </a:r>
            <a:r>
              <a:rPr lang="en-GB" dirty="0"/>
              <a:t>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epicurei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472321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C20-CA7E-EB42-A5F4-B01B37CD7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827" y="2507674"/>
            <a:ext cx="10632021" cy="32421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1DA832-0930-6048-BF3B-C88893B90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2667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B44F58F-2050-C849-959E-225F3C3BB0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D165BD-BF88-B241-9009-401E39EA83C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18739" y="2499391"/>
            <a:ext cx="5280242" cy="325048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69A9B-04BF-A44B-BC03-E45694B2B0F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40828" y="2507674"/>
            <a:ext cx="5280242" cy="32421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30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A967-8EBA-8342-8C65-7E7E1B51C8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0828" y="2346860"/>
            <a:ext cx="528024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PODNASLOV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72A43-83A8-2E48-A7BD-8DDEBB25F70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2346860"/>
            <a:ext cx="45720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PODNASLOV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70A09D-91B6-A64F-9102-B8687DE77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A36C86-34CE-2146-AA9C-8F8887DA15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18739" y="3183479"/>
            <a:ext cx="5280242" cy="256639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744579-E77E-C345-8462-3F04CCD2B30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40828" y="3190731"/>
            <a:ext cx="5280242" cy="255985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361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C78C59-8BD0-5942-A8B7-8F7DB199D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442" y="2457501"/>
            <a:ext cx="6403891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8477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6CFE-0FA5-8B4A-97A8-D73983772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AB807-B9E6-0947-BC8B-7B93BF9D0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0828" y="2507674"/>
            <a:ext cx="10632022" cy="32421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400" b="0" i="0" smtClean="0">
                <a:solidFill>
                  <a:schemeClr val="tx1"/>
                </a:solidFill>
                <a:effectLst/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est</a:t>
            </a:r>
            <a:r>
              <a:rPr lang="en-GB" dirty="0"/>
              <a:t> magna </a:t>
            </a:r>
            <a:r>
              <a:rPr lang="en-GB" dirty="0" err="1"/>
              <a:t>iuvaret</a:t>
            </a:r>
            <a:r>
              <a:rPr lang="en-GB" dirty="0"/>
              <a:t> </a:t>
            </a:r>
            <a:r>
              <a:rPr lang="en-GB" dirty="0" err="1"/>
              <a:t>interesset</a:t>
            </a:r>
            <a:r>
              <a:rPr lang="en-GB" dirty="0"/>
              <a:t>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agam</a:t>
            </a:r>
            <a:r>
              <a:rPr lang="en-GB" dirty="0"/>
              <a:t> simul altera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 Mel </a:t>
            </a:r>
            <a:r>
              <a:rPr lang="en-GB" dirty="0" err="1"/>
              <a:t>assum</a:t>
            </a:r>
            <a:r>
              <a:rPr lang="en-GB" dirty="0"/>
              <a:t> </a:t>
            </a:r>
            <a:r>
              <a:rPr lang="en-GB" dirty="0" err="1"/>
              <a:t>alienum</a:t>
            </a:r>
            <a:r>
              <a:rPr lang="en-GB" dirty="0"/>
              <a:t> </a:t>
            </a:r>
            <a:r>
              <a:rPr lang="en-GB" dirty="0" err="1"/>
              <a:t>abhorreant</a:t>
            </a:r>
            <a:r>
              <a:rPr lang="en-GB" dirty="0"/>
              <a:t> et.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bonorum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mandamus, </a:t>
            </a:r>
            <a:r>
              <a:rPr lang="en-GB" dirty="0" err="1"/>
              <a:t>moderatius</a:t>
            </a:r>
            <a:r>
              <a:rPr lang="en-GB" dirty="0"/>
              <a:t> </a:t>
            </a:r>
            <a:r>
              <a:rPr lang="en-GB" dirty="0" err="1"/>
              <a:t>liberavisse</a:t>
            </a:r>
            <a:r>
              <a:rPr lang="en-GB" dirty="0"/>
              <a:t> </a:t>
            </a:r>
            <a:r>
              <a:rPr lang="en-GB" dirty="0" err="1"/>
              <a:t>contentiones</a:t>
            </a:r>
            <a:r>
              <a:rPr lang="en-GB" dirty="0"/>
              <a:t> an </a:t>
            </a:r>
            <a:r>
              <a:rPr lang="en-GB" dirty="0" err="1"/>
              <a:t>mea</a:t>
            </a:r>
            <a:r>
              <a:rPr lang="en-GB" dirty="0"/>
              <a:t>, </a:t>
            </a:r>
            <a:r>
              <a:rPr lang="en-GB" dirty="0" err="1"/>
              <a:t>feugait</a:t>
            </a:r>
            <a:r>
              <a:rPr lang="en-GB" dirty="0"/>
              <a:t> </a:t>
            </a:r>
            <a:r>
              <a:rPr lang="en-GB" dirty="0" err="1"/>
              <a:t>salutandi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. An eros </a:t>
            </a:r>
            <a:r>
              <a:rPr lang="en-GB" dirty="0" err="1"/>
              <a:t>porro</a:t>
            </a:r>
            <a:r>
              <a:rPr lang="en-GB" dirty="0"/>
              <a:t> corpora per.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fabellas</a:t>
            </a:r>
            <a:r>
              <a:rPr lang="en-GB" dirty="0"/>
              <a:t> quo no, sea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nullam</a:t>
            </a:r>
            <a:r>
              <a:rPr lang="en-GB" dirty="0"/>
              <a:t> animal mandamus. </a:t>
            </a:r>
            <a:r>
              <a:rPr lang="en-GB" dirty="0" err="1"/>
              <a:t>Labores</a:t>
            </a:r>
            <a:r>
              <a:rPr lang="en-GB" dirty="0"/>
              <a:t> </a:t>
            </a:r>
            <a:r>
              <a:rPr lang="en-GB" dirty="0" err="1"/>
              <a:t>menandri</a:t>
            </a:r>
            <a:r>
              <a:rPr lang="en-GB" dirty="0"/>
              <a:t> id vim. </a:t>
            </a:r>
            <a:r>
              <a:rPr lang="en-GB" dirty="0" err="1"/>
              <a:t>Usu</a:t>
            </a:r>
            <a:r>
              <a:rPr lang="en-GB" dirty="0"/>
              <a:t> </a:t>
            </a:r>
            <a:r>
              <a:rPr lang="en-GB" dirty="0" err="1"/>
              <a:t>dico</a:t>
            </a:r>
            <a:r>
              <a:rPr lang="en-GB" dirty="0"/>
              <a:t> fugit </a:t>
            </a:r>
            <a:r>
              <a:rPr lang="en-GB" dirty="0" err="1"/>
              <a:t>utamur</a:t>
            </a:r>
            <a:r>
              <a:rPr lang="en-GB" dirty="0"/>
              <a:t> in, </a:t>
            </a:r>
            <a:r>
              <a:rPr lang="en-GB" dirty="0" err="1"/>
              <a:t>noluisse</a:t>
            </a:r>
            <a:r>
              <a:rPr lang="en-GB" dirty="0"/>
              <a:t> </a:t>
            </a:r>
            <a:r>
              <a:rPr lang="en-GB" dirty="0" err="1"/>
              <a:t>percipit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ea. </a:t>
            </a:r>
            <a:r>
              <a:rPr lang="en-GB" dirty="0" err="1"/>
              <a:t>Homero</a:t>
            </a:r>
            <a:r>
              <a:rPr lang="en-GB" dirty="0"/>
              <a:t> </a:t>
            </a:r>
            <a:r>
              <a:rPr lang="en-GB" dirty="0" err="1"/>
              <a:t>eloquentiam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ex, et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virtute</a:t>
            </a:r>
            <a:r>
              <a:rPr lang="en-GB" dirty="0"/>
              <a:t> </a:t>
            </a:r>
            <a:r>
              <a:rPr lang="en-GB" dirty="0" err="1"/>
              <a:t>sanctus</a:t>
            </a:r>
            <a:r>
              <a:rPr lang="en-GB" dirty="0"/>
              <a:t> sententiae. </a:t>
            </a:r>
            <a:r>
              <a:rPr lang="en-GB" dirty="0" err="1"/>
              <a:t>Sapientem</a:t>
            </a:r>
            <a:r>
              <a:rPr lang="en-GB" dirty="0"/>
              <a:t> </a:t>
            </a:r>
            <a:r>
              <a:rPr lang="en-GB" dirty="0" err="1"/>
              <a:t>scripserit</a:t>
            </a:r>
            <a:r>
              <a:rPr lang="en-GB" dirty="0"/>
              <a:t> sea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eam</a:t>
            </a:r>
            <a:r>
              <a:rPr lang="en-GB" dirty="0"/>
              <a:t>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epicurei</a:t>
            </a:r>
            <a:r>
              <a:rPr lang="en-GB" dirty="0"/>
              <a:t>. Eu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autem</a:t>
            </a:r>
            <a:r>
              <a:rPr lang="en-GB" dirty="0"/>
              <a:t> </a:t>
            </a:r>
            <a:r>
              <a:rPr lang="en-GB" dirty="0" err="1"/>
              <a:t>habemus</a:t>
            </a:r>
            <a:r>
              <a:rPr lang="en-GB" dirty="0"/>
              <a:t>, no scripta </a:t>
            </a:r>
            <a:r>
              <a:rPr lang="en-GB" dirty="0" err="1"/>
              <a:t>erroribus</a:t>
            </a:r>
            <a:r>
              <a:rPr lang="en-GB" dirty="0"/>
              <a:t> vim. </a:t>
            </a:r>
            <a:r>
              <a:rPr lang="en-GB" dirty="0" err="1"/>
              <a:t>Veritus</a:t>
            </a:r>
            <a:r>
              <a:rPr lang="en-GB" dirty="0"/>
              <a:t> </a:t>
            </a:r>
            <a:r>
              <a:rPr lang="en-GB" dirty="0" err="1"/>
              <a:t>invenire</a:t>
            </a:r>
            <a:r>
              <a:rPr lang="en-GB" dirty="0"/>
              <a:t> et cum,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albucius</a:t>
            </a:r>
            <a:r>
              <a:rPr lang="en-GB" dirty="0"/>
              <a:t>. </a:t>
            </a:r>
            <a:r>
              <a:rPr lang="en-GB" dirty="0" err="1"/>
              <a:t>Sapientem</a:t>
            </a:r>
            <a:r>
              <a:rPr lang="en-GB" dirty="0"/>
              <a:t> </a:t>
            </a:r>
            <a:r>
              <a:rPr lang="en-GB" dirty="0" err="1"/>
              <a:t>scripserit</a:t>
            </a:r>
            <a:r>
              <a:rPr lang="en-GB" dirty="0"/>
              <a:t> sea </a:t>
            </a:r>
            <a:r>
              <a:rPr lang="en-GB" dirty="0" err="1"/>
              <a:t>ea</a:t>
            </a:r>
            <a:r>
              <a:rPr lang="en-GB" dirty="0"/>
              <a:t>, </a:t>
            </a:r>
            <a:r>
              <a:rPr lang="en-GB" dirty="0" err="1"/>
              <a:t>eam</a:t>
            </a:r>
            <a:r>
              <a:rPr lang="en-GB" dirty="0"/>
              <a:t>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epicurei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1456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C20-CA7E-EB42-A5F4-B01B37CD7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827" y="2507674"/>
            <a:ext cx="10632021" cy="32421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1DA832-0930-6048-BF3B-C88893B90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04059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B44F58F-2050-C849-959E-225F3C3BB0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D165BD-BF88-B241-9009-401E39EA83C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18739" y="2499391"/>
            <a:ext cx="5280242" cy="325048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69A9B-04BF-A44B-BC03-E45694B2B0F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40828" y="2507674"/>
            <a:ext cx="5280242" cy="32421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00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A967-8EBA-8342-8C65-7E7E1B51C8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0828" y="2346860"/>
            <a:ext cx="528024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PODNASLOV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72A43-83A8-2E48-A7BD-8DDEBB25F70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2346860"/>
            <a:ext cx="45720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PODNASLOV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70A09D-91B6-A64F-9102-B8687DE77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28" y="675196"/>
            <a:ext cx="10632022" cy="1655762"/>
          </a:xfrm>
        </p:spPr>
        <p:txBody>
          <a:bodyPr anchor="b"/>
          <a:lstStyle>
            <a:lvl1pPr algn="l">
              <a:defRPr sz="6000">
                <a:solidFill>
                  <a:srgbClr val="C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A36C86-34CE-2146-AA9C-8F8887DA15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18739" y="3183479"/>
            <a:ext cx="5280242" cy="256639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744579-E77E-C345-8462-3F04CCD2B30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40828" y="3190731"/>
            <a:ext cx="5280242" cy="255985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1pPr>
            <a:lvl2pPr>
              <a:defRPr sz="1800"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defRPr>
            </a:lvl2pPr>
            <a:lvl3pPr>
              <a:defRPr sz="1600"/>
            </a:lvl3pPr>
          </a:lstStyle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411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6ADD70-DDAB-C64D-B947-141AA53535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" y="0"/>
            <a:ext cx="12180721" cy="6857999"/>
          </a:xfrm>
          <a:prstGeom prst="rect">
            <a:avLst/>
          </a:prstGeom>
          <a:noFill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088D1-45EC-D34D-AA28-80135920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256" y="983457"/>
            <a:ext cx="8511744" cy="123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DATUM – VRIJEME – MJESTO 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BFFC-8FDF-B14E-8215-C5D01AABD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3126" y="2268735"/>
            <a:ext cx="8511744" cy="250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Naslov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9261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C3B098"/>
          </a:solidFill>
          <a:latin typeface="EB GARAMOND REGULAR ROMAN" pitchFamily="2" charset="0"/>
          <a:ea typeface="EB GARAMOND REGULAR ROMAN" pitchFamily="2" charset="0"/>
          <a:cs typeface="EB GARAMOND REGULAR ROMAN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6ADD70-DDAB-C64D-B947-141AA53535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088D1-45EC-D34D-AA28-80135920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256" y="983457"/>
            <a:ext cx="8511744" cy="123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DATUM – VRIJEME – MJESTO 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BFFC-8FDF-B14E-8215-C5D01AABD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3126" y="2268735"/>
            <a:ext cx="8511744" cy="250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Naslov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u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reda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77341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C3B098"/>
          </a:solidFill>
          <a:latin typeface="EB GARAMOND REGULAR ROMAN" pitchFamily="2" charset="0"/>
          <a:ea typeface="EB GARAMOND REGULAR ROMAN" pitchFamily="2" charset="0"/>
          <a:cs typeface="EB GARAMOND REGULAR ROMAN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48390FD-4703-4007-9773-17883942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65AD5D-EA14-4C85-BA0A-9264151A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22EDC5-9BEC-43DB-BAD2-A7B4D806D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F8A1-2175-4FD9-A7AA-446AD18A7CCA}" type="datetimeFigureOut">
              <a:rPr lang="hr-HR" smtClean="0"/>
              <a:t>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C734FA-C465-4C38-B186-0A302BD82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5679AF-EABF-43D3-94B4-E948FD63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D41E-4167-47A5-90F5-D9BB16FC6E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85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rck-utso.hr/javni-poziv-3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rck@rck-utso.hr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://www.rck-utso.h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2848-BDC8-A74A-A35A-19EC6F562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339" y="0"/>
            <a:ext cx="8504859" cy="1867989"/>
          </a:xfrm>
        </p:spPr>
        <p:txBody>
          <a:bodyPr>
            <a:normAutofit/>
          </a:bodyPr>
          <a:lstStyle/>
          <a:p>
            <a:pPr algn="l"/>
            <a:r>
              <a:rPr lang="x-none" sz="2000" dirty="0">
                <a:solidFill>
                  <a:srgbClr val="C3B098"/>
                </a:solidFill>
                <a:latin typeface="EB GARAMOND REGULAR ROMAN" pitchFamily="2" charset="0"/>
                <a:ea typeface="EB GARAMOND REGULAR ROMAN" pitchFamily="2" charset="0"/>
                <a:cs typeface="EB GARAMOND REGULAR ROMAN" pitchFamily="2" charset="0"/>
              </a:rPr>
              <a:t>DATUM - VRIJEME - MJESTO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3D89F-2973-BA47-B065-99F436664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339" y="2289449"/>
            <a:ext cx="8504859" cy="4566160"/>
          </a:xfrm>
        </p:spPr>
        <p:txBody>
          <a:bodyPr>
            <a:normAutofit/>
          </a:bodyPr>
          <a:lstStyle/>
          <a:p>
            <a:pPr algn="l"/>
            <a:r>
              <a:rPr lang="x-none" sz="6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Naslov</a:t>
            </a:r>
          </a:p>
          <a:p>
            <a:pPr algn="l"/>
            <a:r>
              <a:rPr lang="en-GB" sz="6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 </a:t>
            </a:r>
            <a:r>
              <a:rPr lang="en-GB" sz="60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dva</a:t>
            </a:r>
            <a:r>
              <a:rPr lang="en-GB" sz="6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reda</a:t>
            </a:r>
            <a:endParaRPr lang="x-none" sz="6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8D47F2-1AEF-8242-8737-7F684A7FC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932" y="4376058"/>
            <a:ext cx="7719545" cy="2357519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E3D466A8-4A70-864F-9E40-365834BE6B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924B3-20C8-4F75-988B-1F100572E8F6}"/>
              </a:ext>
            </a:extLst>
          </p:cNvPr>
          <p:cNvSpPr txBox="1"/>
          <p:nvPr/>
        </p:nvSpPr>
        <p:spPr>
          <a:xfrm>
            <a:off x="4230067" y="1409895"/>
            <a:ext cx="738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Konferencija </a:t>
            </a:r>
          </a:p>
          <a:p>
            <a:pPr algn="ctr"/>
            <a:r>
              <a:rPr lang="hr-HR" sz="3600" b="1" dirty="0">
                <a:solidFill>
                  <a:schemeClr val="bg1"/>
                </a:solidFill>
              </a:rPr>
              <a:t>povodom završetka razvoja obrazovnih programa </a:t>
            </a:r>
          </a:p>
          <a:p>
            <a:pPr algn="ctr"/>
            <a:r>
              <a:rPr lang="hr-HR" sz="3600" b="1" dirty="0">
                <a:solidFill>
                  <a:schemeClr val="bg1"/>
                </a:solidFill>
              </a:rPr>
              <a:t>u okviru ESF projekt RCK VirtuOS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1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hrana, desert, slatkiši, čokolada&#10;&#10;Opis je automatski generiran">
            <a:extLst>
              <a:ext uri="{FF2B5EF4-FFF2-40B4-BE49-F238E27FC236}">
                <a16:creationId xmlns:a16="http://schemas.microsoft.com/office/drawing/2014/main" id="{0E852B6D-E5BA-AA9D-6A85-AB49D522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01" b="332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64D2B9BF-5561-4489-938A-C799E7788A9F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Slastičar specijalist restoranskih deserata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A842D7A-37B3-4680-B644-A68A70D12C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969BF-BE28-489B-8727-8919886B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79790"/>
            <a:ext cx="11744633" cy="932379"/>
          </a:xfrm>
        </p:spPr>
        <p:txBody>
          <a:bodyPr>
            <a:noAutofit/>
          </a:bodyPr>
          <a:lstStyle/>
          <a:p>
            <a:r>
              <a:rPr lang="hr-HR" sz="3600" b="1" dirty="0"/>
              <a:t>Slastičar specijalist restoranskih deserata, HKO razine 5.</a:t>
            </a:r>
            <a:endParaRPr lang="en-US" sz="3600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600EBBA-F616-4AB4-AA81-98148275B2AD}"/>
              </a:ext>
            </a:extLst>
          </p:cNvPr>
          <p:cNvSpPr txBox="1"/>
          <p:nvPr/>
        </p:nvSpPr>
        <p:spPr>
          <a:xfrm>
            <a:off x="364685" y="1263274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ZANIMANJA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E2D1ABE-6C92-4BAF-8F9F-F0250DC6626E}"/>
              </a:ext>
            </a:extLst>
          </p:cNvPr>
          <p:cNvSpPr txBox="1"/>
          <p:nvPr/>
        </p:nvSpPr>
        <p:spPr>
          <a:xfrm>
            <a:off x="203237" y="3521356"/>
            <a:ext cx="224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KVALIFIKACIJE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F8C98B4-1EB8-4B5E-80C5-C6A21B3100B7}"/>
              </a:ext>
            </a:extLst>
          </p:cNvPr>
          <p:cNvSpPr txBox="1"/>
          <p:nvPr/>
        </p:nvSpPr>
        <p:spPr>
          <a:xfrm>
            <a:off x="364686" y="4821170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STRUKOVNI KURIKUL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2D42E765-87D1-40D5-9771-F2F9A39CE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57943"/>
              </p:ext>
            </p:extLst>
          </p:nvPr>
        </p:nvGraphicFramePr>
        <p:xfrm>
          <a:off x="2993031" y="1386415"/>
          <a:ext cx="8834284" cy="518317"/>
        </p:xfrm>
        <a:graphic>
          <a:graphicData uri="http://schemas.openxmlformats.org/drawingml/2006/table">
            <a:tbl>
              <a:tblPr/>
              <a:tblGrid>
                <a:gridCol w="4454013">
                  <a:extLst>
                    <a:ext uri="{9D8B030D-6E8A-4147-A177-3AD203B41FA5}">
                      <a16:colId xmlns:a16="http://schemas.microsoft.com/office/drawing/2014/main" val="4115048140"/>
                    </a:ext>
                  </a:extLst>
                </a:gridCol>
                <a:gridCol w="2757949">
                  <a:extLst>
                    <a:ext uri="{9D8B030D-6E8A-4147-A177-3AD203B41FA5}">
                      <a16:colId xmlns:a16="http://schemas.microsoft.com/office/drawing/2014/main" val="766117234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1992933099"/>
                    </a:ext>
                  </a:extLst>
                </a:gridCol>
              </a:tblGrid>
              <a:tr h="518317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Slastičar / Slastičarka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HR Centar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19.11.2021.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057"/>
                  </a:ext>
                </a:extLst>
              </a:tr>
            </a:tbl>
          </a:graphicData>
        </a:graphic>
      </p:graphicFrame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F5967FD-FFDB-4528-89D3-03F40E91D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53929"/>
              </p:ext>
            </p:extLst>
          </p:nvPr>
        </p:nvGraphicFramePr>
        <p:xfrm>
          <a:off x="3052917" y="3429000"/>
          <a:ext cx="8834284" cy="1059766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Slastičar specijalist restoranskih deserata / Slastičarka specijalistica restoranskih deserata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23.8.2023.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F908533D-9C3E-4A8D-98D6-C16164895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87059"/>
              </p:ext>
            </p:extLst>
          </p:nvPr>
        </p:nvGraphicFramePr>
        <p:xfrm>
          <a:off x="3052917" y="4706786"/>
          <a:ext cx="8834284" cy="1059766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Slastičar specijalist restoranskih deserata / Slastičarka specijalistica restoranskih deserata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20.6.2023.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82BFECA6-DE02-47B0-92B9-6E37AC304CD2}"/>
              </a:ext>
            </a:extLst>
          </p:cNvPr>
          <p:cNvSpPr txBox="1"/>
          <p:nvPr/>
        </p:nvSpPr>
        <p:spPr>
          <a:xfrm>
            <a:off x="353570" y="2412171"/>
            <a:ext cx="191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SKOMP</a:t>
            </a:r>
          </a:p>
        </p:txBody>
      </p:sp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C82C5406-B346-42CD-A5CC-B9F41008D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14380"/>
              </p:ext>
            </p:extLst>
          </p:nvPr>
        </p:nvGraphicFramePr>
        <p:xfrm>
          <a:off x="2993031" y="2157241"/>
          <a:ext cx="8834284" cy="1059766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Slastičar specijalist restoranskih deserata / Slastičarka specijalistica restoranskih deserata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23.8.2023.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9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3742F-8C44-4395-8CAC-D795E583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28" y="1807901"/>
            <a:ext cx="10500852" cy="32421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stručnog specijalističkog usavršavanja.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Slastičar specijalist restoranskih deserata je stručnjak koji je zadužen za pripremu i prezentaciju raznovrsnih slastica u restoranima.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Kroz obrazovni program, polaznici će stjecati znanja o planiranju radnog procesa, organizaciji rada i vođenju dokumentacije u slastičarnici, upravljanju namirnicama, higijeni i ekologiji slastičarstva te prehrambenim osobitostima u izradi restoranskih deserata.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61D5ED-8A37-4AF7-8DCA-FEA989F6D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989" y="20116"/>
            <a:ext cx="10632022" cy="115360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Slastičar</a:t>
            </a:r>
            <a:r>
              <a:rPr lang="en-US" sz="3600" b="1" dirty="0"/>
              <a:t> </a:t>
            </a:r>
            <a:r>
              <a:rPr lang="en-US" sz="3600" b="1" dirty="0" err="1"/>
              <a:t>specijalist</a:t>
            </a:r>
            <a:r>
              <a:rPr lang="en-US" sz="3600" b="1" dirty="0"/>
              <a:t> </a:t>
            </a:r>
            <a:r>
              <a:rPr lang="en-US" sz="3600" b="1" dirty="0" err="1"/>
              <a:t>restoranskih</a:t>
            </a:r>
            <a:r>
              <a:rPr lang="en-US" sz="3600" b="1" dirty="0"/>
              <a:t> </a:t>
            </a:r>
            <a:r>
              <a:rPr lang="en-US" sz="3600" b="1" dirty="0" err="1"/>
              <a:t>deserata</a:t>
            </a:r>
            <a:r>
              <a:rPr lang="hr-HR" sz="3600" b="1" dirty="0"/>
              <a:t> – HKO 5.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733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3742F-8C44-4395-8CAC-D795E583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89" y="1665741"/>
            <a:ext cx="8185355" cy="32421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također obuhvaća inovativne tehnološke postupke, kreativnost i inovativnost u izradi tradicionalnih i suvremenih svjetskih slastica, osobni razvoj slastičara, posebne režime prehrane, izradu elemenata dekoracije i inovativne ledene slastice.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Pilotirat će se provedba dijela kurikuluma  - Pripremanje restoranskih deserata. Prijava moguća do 5.10.2023. na linku https://rck-utso.hr/javni-poziv-3/.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8C53271-5800-426C-B372-427B3D5F76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837" y="1223829"/>
            <a:ext cx="2490976" cy="412602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E8E3AF3-1609-4D62-8943-9CA111393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989" y="20116"/>
            <a:ext cx="10632022" cy="115360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Slastičar</a:t>
            </a:r>
            <a:r>
              <a:rPr lang="en-US" sz="3600" b="1" dirty="0"/>
              <a:t> </a:t>
            </a:r>
            <a:r>
              <a:rPr lang="en-US" sz="3600" b="1" dirty="0" err="1"/>
              <a:t>specijalist</a:t>
            </a:r>
            <a:r>
              <a:rPr lang="en-US" sz="3600" b="1" dirty="0"/>
              <a:t> </a:t>
            </a:r>
            <a:r>
              <a:rPr lang="en-US" sz="3600" b="1" dirty="0" err="1"/>
              <a:t>restoranskih</a:t>
            </a:r>
            <a:r>
              <a:rPr lang="en-US" sz="3600" b="1" dirty="0"/>
              <a:t> </a:t>
            </a:r>
            <a:r>
              <a:rPr lang="en-US" sz="3600" b="1" dirty="0" err="1"/>
              <a:t>deserata</a:t>
            </a:r>
            <a:r>
              <a:rPr lang="hr-HR" sz="3600" b="1" dirty="0"/>
              <a:t> – HKO 5.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706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proizvodi, Prirodna hrana, hrana, veganska prehrana&#10;&#10;Opis je automatski generiran">
            <a:extLst>
              <a:ext uri="{FF2B5EF4-FFF2-40B4-BE49-F238E27FC236}">
                <a16:creationId xmlns:a16="http://schemas.microsoft.com/office/drawing/2014/main" id="{7A593AA4-CBEB-257A-28DC-50651A4BA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48" b="49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64D2B9BF-5561-4489-938A-C799E7788A9F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Kuhar specijalist prilagođenih oblika prehrane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A842D7A-37B3-4680-B644-A68A70D12C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6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969BF-BE28-489B-8727-8919886B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250620"/>
            <a:ext cx="11744633" cy="932379"/>
          </a:xfrm>
        </p:spPr>
        <p:txBody>
          <a:bodyPr>
            <a:noAutofit/>
          </a:bodyPr>
          <a:lstStyle/>
          <a:p>
            <a:r>
              <a:rPr lang="hr-HR" sz="3600" b="1" dirty="0"/>
              <a:t>Kuhar specijalist prilagođenih oblika prehrane, HKO razine 5.</a:t>
            </a:r>
            <a:endParaRPr lang="en-US" sz="3600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600EBBA-F616-4AB4-AA81-98148275B2AD}"/>
              </a:ext>
            </a:extLst>
          </p:cNvPr>
          <p:cNvSpPr txBox="1"/>
          <p:nvPr/>
        </p:nvSpPr>
        <p:spPr>
          <a:xfrm>
            <a:off x="304799" y="1862389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ZANIMANJA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E2D1ABE-6C92-4BAF-8F9F-F0250DC6626E}"/>
              </a:ext>
            </a:extLst>
          </p:cNvPr>
          <p:cNvSpPr txBox="1"/>
          <p:nvPr/>
        </p:nvSpPr>
        <p:spPr>
          <a:xfrm>
            <a:off x="203237" y="3173378"/>
            <a:ext cx="224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KVALIFIKACIJE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F8C98B4-1EB8-4B5E-80C5-C6A21B3100B7}"/>
              </a:ext>
            </a:extLst>
          </p:cNvPr>
          <p:cNvSpPr txBox="1"/>
          <p:nvPr/>
        </p:nvSpPr>
        <p:spPr>
          <a:xfrm>
            <a:off x="364686" y="4603458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STRUKOVNI KURIKUL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2D42E765-87D1-40D5-9771-F2F9A39CE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00289"/>
              </p:ext>
            </p:extLst>
          </p:nvPr>
        </p:nvGraphicFramePr>
        <p:xfrm>
          <a:off x="3052917" y="1575954"/>
          <a:ext cx="8834284" cy="968326"/>
        </p:xfrm>
        <a:graphic>
          <a:graphicData uri="http://schemas.openxmlformats.org/drawingml/2006/table">
            <a:tbl>
              <a:tblPr/>
              <a:tblGrid>
                <a:gridCol w="4454013">
                  <a:extLst>
                    <a:ext uri="{9D8B030D-6E8A-4147-A177-3AD203B41FA5}">
                      <a16:colId xmlns:a16="http://schemas.microsoft.com/office/drawing/2014/main" val="4115048140"/>
                    </a:ext>
                  </a:extLst>
                </a:gridCol>
                <a:gridCol w="2757949">
                  <a:extLst>
                    <a:ext uri="{9D8B030D-6E8A-4147-A177-3AD203B41FA5}">
                      <a16:colId xmlns:a16="http://schemas.microsoft.com/office/drawing/2014/main" val="766117234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1992933099"/>
                    </a:ext>
                  </a:extLst>
                </a:gridCol>
              </a:tblGrid>
              <a:tr h="968326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Kuhar prilagođenih oblika prehrane / Kuharica prilagođenih oblika prehrane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Ugostiteljsko - turistička škola, Osijek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29.11.2022.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057"/>
                  </a:ext>
                </a:extLst>
              </a:tr>
            </a:tbl>
          </a:graphicData>
        </a:graphic>
      </p:graphicFrame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F5967FD-FFDB-4528-89D3-03F40E91D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26494"/>
              </p:ext>
            </p:extLst>
          </p:nvPr>
        </p:nvGraphicFramePr>
        <p:xfrm>
          <a:off x="3052917" y="2944609"/>
          <a:ext cx="8834284" cy="1059766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Kuhar specijalist prilagođenih oblika prehrane / Kuharica specijalistica prilagođenih oblika prehrane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8.5.2023.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F908533D-9C3E-4A8D-98D6-C16164895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62510"/>
              </p:ext>
            </p:extLst>
          </p:nvPr>
        </p:nvGraphicFramePr>
        <p:xfrm>
          <a:off x="3052917" y="4411819"/>
          <a:ext cx="8834284" cy="1059766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Kuhar specijalist prilagođenih oblika prehrane / Kuharica specijalistica prilagođenih oblika prehrane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2.10.2023.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8F1F57-C540-4B70-97D0-72FA93AC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59" y="1807901"/>
            <a:ext cx="11192489" cy="32421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stručnog specijalističkog usavršavanja.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Kuhar specijalist prilagođenih oblika prehrane je stručnjak koji se usredotočuje na pripremu hrane za različite prilagođene oblike prehrane.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Završetkom programa polaznici stječu znanja o prehrani i zdravlju, osnovama znanosti o prehrani te odabiru namirnica prikladnih za prilagođene oblike prehrane.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obuhvaća i nutritivnu i energetsku vrijednost hrane, izradu jelovnika za prilagođene oblike prehrane te primjenu higijenskih standarda, poput HACCP-a.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BAED4C-9466-4538-9BE6-092D9A68B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03" y="310429"/>
            <a:ext cx="11764297" cy="1002177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Kuhar</a:t>
            </a:r>
            <a:r>
              <a:rPr lang="en-US" sz="3600" b="1" dirty="0"/>
              <a:t> </a:t>
            </a:r>
            <a:r>
              <a:rPr lang="en-US" sz="3600" b="1" dirty="0" err="1"/>
              <a:t>specijalist</a:t>
            </a:r>
            <a:r>
              <a:rPr lang="en-US" sz="3600" b="1" dirty="0"/>
              <a:t> </a:t>
            </a:r>
            <a:r>
              <a:rPr lang="en-US" sz="3600" b="1" dirty="0" err="1"/>
              <a:t>prilagođenih</a:t>
            </a:r>
            <a:r>
              <a:rPr lang="en-US" sz="3600" b="1" dirty="0"/>
              <a:t> </a:t>
            </a:r>
            <a:r>
              <a:rPr lang="en-US" sz="3600" b="1" dirty="0" err="1"/>
              <a:t>oblika</a:t>
            </a:r>
            <a:r>
              <a:rPr lang="en-US" sz="3600" b="1" dirty="0"/>
              <a:t> </a:t>
            </a:r>
            <a:r>
              <a:rPr lang="en-US" sz="3600" b="1" dirty="0" err="1"/>
              <a:t>prehrane</a:t>
            </a:r>
            <a:r>
              <a:rPr lang="hr-HR" sz="3600" b="1" dirty="0"/>
              <a:t> – HKO razina 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5228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8F1F57-C540-4B70-97D0-72FA93AC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13" y="1918717"/>
            <a:ext cx="11066207" cy="350868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Sigurnost i kvaliteta hrane, zaštita na radu, termička obrada namirnica, senzorska procjena hrane i gospodarenje otpadom.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Završetkom programa se stječu kompetencije posluživanja hrane za prilagođene oblike prehrane, pripremi jela alternativne prehrane i primjeni informacijsko-komunikacijske tehnologije u kuharstvu.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Pilotirat će se provedba dijela kurikuluma  - Bezglutenska prehrana. Prijava moguća do 5.10.2023. na linku https://rck-utso.hr/javni-poziv-3/.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BAED4C-9466-4538-9BE6-092D9A68B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31" y="-1"/>
            <a:ext cx="11846196" cy="143382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Kuhar</a:t>
            </a:r>
            <a:r>
              <a:rPr lang="en-US" sz="3600" b="1" dirty="0"/>
              <a:t> </a:t>
            </a:r>
            <a:r>
              <a:rPr lang="en-US" sz="3600" b="1" dirty="0" err="1"/>
              <a:t>specijalist</a:t>
            </a:r>
            <a:r>
              <a:rPr lang="en-US" sz="3600" b="1" dirty="0"/>
              <a:t> </a:t>
            </a:r>
            <a:r>
              <a:rPr lang="en-US" sz="3600" b="1" dirty="0" err="1"/>
              <a:t>prilagođenih</a:t>
            </a:r>
            <a:r>
              <a:rPr lang="en-US" sz="3600" b="1" dirty="0"/>
              <a:t> </a:t>
            </a:r>
            <a:r>
              <a:rPr lang="en-US" sz="3600" b="1" dirty="0" err="1"/>
              <a:t>oblika</a:t>
            </a:r>
            <a:r>
              <a:rPr lang="en-US" sz="3600" b="1" dirty="0"/>
              <a:t> </a:t>
            </a:r>
            <a:r>
              <a:rPr lang="en-US" sz="3600" b="1" dirty="0" err="1"/>
              <a:t>prehrane</a:t>
            </a:r>
            <a:r>
              <a:rPr lang="hr-HR" sz="3600" b="1" dirty="0"/>
              <a:t> – HKO razina 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374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odijevanje, osoba, u dvorani, Ljudsko lice&#10;&#10;Opis je automatski generiran">
            <a:extLst>
              <a:ext uri="{FF2B5EF4-FFF2-40B4-BE49-F238E27FC236}">
                <a16:creationId xmlns:a16="http://schemas.microsoft.com/office/drawing/2014/main" id="{7E8D7FE1-BB58-6539-B7B6-A17F15700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64D2B9BF-5561-4489-938A-C799E7788A9F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Voditelj barskog poslovanja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A842D7A-37B3-4680-B644-A68A70D12C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969BF-BE28-489B-8727-8919886B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250620"/>
            <a:ext cx="11744633" cy="932379"/>
          </a:xfrm>
        </p:spPr>
        <p:txBody>
          <a:bodyPr>
            <a:noAutofit/>
          </a:bodyPr>
          <a:lstStyle/>
          <a:p>
            <a:r>
              <a:rPr lang="hr-HR" sz="3600" b="1" dirty="0"/>
              <a:t>Voditelj barskog poslovanja, HKO razine 5.</a:t>
            </a:r>
            <a:endParaRPr lang="en-US" sz="3600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600EBBA-F616-4AB4-AA81-98148275B2AD}"/>
              </a:ext>
            </a:extLst>
          </p:cNvPr>
          <p:cNvSpPr txBox="1"/>
          <p:nvPr/>
        </p:nvSpPr>
        <p:spPr>
          <a:xfrm>
            <a:off x="304799" y="1862389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ZANIMANJA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E2D1ABE-6C92-4BAF-8F9F-F0250DC6626E}"/>
              </a:ext>
            </a:extLst>
          </p:cNvPr>
          <p:cNvSpPr txBox="1"/>
          <p:nvPr/>
        </p:nvSpPr>
        <p:spPr>
          <a:xfrm>
            <a:off x="203237" y="3173378"/>
            <a:ext cx="224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KVALIFIKACIJE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F8C98B4-1EB8-4B5E-80C5-C6A21B3100B7}"/>
              </a:ext>
            </a:extLst>
          </p:cNvPr>
          <p:cNvSpPr txBox="1"/>
          <p:nvPr/>
        </p:nvSpPr>
        <p:spPr>
          <a:xfrm>
            <a:off x="364686" y="4603458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STRUKOVNI KURIKUL</a:t>
            </a: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F5967FD-FFDB-4528-89D3-03F40E91D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24038"/>
              </p:ext>
            </p:extLst>
          </p:nvPr>
        </p:nvGraphicFramePr>
        <p:xfrm>
          <a:off x="3052917" y="3013768"/>
          <a:ext cx="8834284" cy="830463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Voditelj barskog poslovanja / Voditeljica barskog poslovanja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27.6.2023.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F908533D-9C3E-4A8D-98D6-C16164895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06573"/>
              </p:ext>
            </p:extLst>
          </p:nvPr>
        </p:nvGraphicFramePr>
        <p:xfrm>
          <a:off x="3052917" y="4411819"/>
          <a:ext cx="8834284" cy="830463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Voditelj barskog poslovanja / Voditeljica barskog poslovanja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17.8.2023.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A813ADC-173C-43BD-A4C5-E61A53290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57981"/>
              </p:ext>
            </p:extLst>
          </p:nvPr>
        </p:nvGraphicFramePr>
        <p:xfrm>
          <a:off x="3052917" y="1779148"/>
          <a:ext cx="8834283" cy="847088"/>
        </p:xfrm>
        <a:graphic>
          <a:graphicData uri="http://schemas.openxmlformats.org/drawingml/2006/table">
            <a:tbl>
              <a:tblPr/>
              <a:tblGrid>
                <a:gridCol w="4498257">
                  <a:extLst>
                    <a:ext uri="{9D8B030D-6E8A-4147-A177-3AD203B41FA5}">
                      <a16:colId xmlns:a16="http://schemas.microsoft.com/office/drawing/2014/main" val="1293673242"/>
                    </a:ext>
                  </a:extLst>
                </a:gridCol>
                <a:gridCol w="2993923">
                  <a:extLst>
                    <a:ext uri="{9D8B030D-6E8A-4147-A177-3AD203B41FA5}">
                      <a16:colId xmlns:a16="http://schemas.microsoft.com/office/drawing/2014/main" val="2714960567"/>
                    </a:ext>
                  </a:extLst>
                </a:gridCol>
                <a:gridCol w="1342103">
                  <a:extLst>
                    <a:ext uri="{9D8B030D-6E8A-4147-A177-3AD203B41FA5}">
                      <a16:colId xmlns:a16="http://schemas.microsoft.com/office/drawing/2014/main" val="3763545919"/>
                    </a:ext>
                  </a:extLst>
                </a:gridCol>
              </a:tblGrid>
              <a:tr h="847088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Voditelj barskog poslovanja / Voditeljica barskog poslovanja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30.1.2023.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27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25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ECD817-7201-4E79-8909-CFB46489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139" y="3188831"/>
            <a:ext cx="7613780" cy="1943006"/>
          </a:xfrm>
        </p:spPr>
        <p:txBody>
          <a:bodyPr>
            <a:noAutofit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REGIONALNI CENTRI KOMPETENTNOST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 -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mjesta izvrsnosti strukovnog obrazovanja i osposobljavanja u kojima će se provoditi programi redovitog strukovnog obrazovanja, stručnog usavršavanja i cjeloživotnog obrazovanja kao i drugi oblici formalnog i neformalnog obrazovanja (učenje temeljeno na radu, natjecanja i prezentacije znanja i vještina i slično). 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616BF6B-63B9-4FFD-ADE6-1040F0B6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989" y="167159"/>
            <a:ext cx="10632022" cy="817702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Ugostiteljsko-turistička škola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FEB802-B5CB-4F72-A163-E1219875B6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49" y="1171220"/>
            <a:ext cx="3206774" cy="420660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9D02C98-C2B1-4394-8B9E-3F594626682E}"/>
              </a:ext>
            </a:extLst>
          </p:cNvPr>
          <p:cNvSpPr/>
          <p:nvPr/>
        </p:nvSpPr>
        <p:spPr>
          <a:xfrm>
            <a:off x="4096139" y="1302016"/>
            <a:ext cx="7613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jedna je od šest strukovnih škola u Hrvatskoj imenovana Regionalnim centrom kompetentnosti u području turizma i ugostiteljstva (RCK), od ukupno 25 strukovnih škola imenovanih regionalnim centrima kompetentnosti.</a:t>
            </a:r>
          </a:p>
        </p:txBody>
      </p:sp>
    </p:spTree>
    <p:extLst>
      <p:ext uri="{BB962C8B-B14F-4D97-AF65-F5344CB8AC3E}">
        <p14:creationId xmlns:p14="http://schemas.microsoft.com/office/powerpoint/2010/main" val="318193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8CDD09-7CF9-4530-AB41-7B5114BC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89" y="1471763"/>
            <a:ext cx="10632021" cy="364900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stručnog specijalističkog usavršavanja.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Voditelj barskog poslovanja je odgovoran za sve aspekte uspješnog vođenja bara.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Završetkom programa stječu se znanja o administrativnim poslovima, primjeni stručne terminologije na stranom jeziku, bontonu, higijenskim standardima te korištenju IKT-a.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Posebna pažnja posvećuje se razvijanju komunikacijskih vještina, marketingu, kontrolingu, organizaciji rada, upravljanju inventarom i uređajima te o gastronomskoj ponudi bara</a:t>
            </a:r>
          </a:p>
          <a:p>
            <a:endParaRPr lang="hr-HR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1C7FBD-A9B8-411F-9451-330EF165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826" y="173750"/>
            <a:ext cx="10632022" cy="90288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Poppins"/>
              </a:rPr>
              <a:t>Voditelj </a:t>
            </a:r>
            <a:r>
              <a:rPr lang="en-US" sz="3600" b="1" dirty="0" err="1">
                <a:latin typeface="Poppins"/>
              </a:rPr>
              <a:t>barskog</a:t>
            </a:r>
            <a:r>
              <a:rPr lang="en-US" sz="3600" b="1" dirty="0">
                <a:latin typeface="Poppins"/>
              </a:rPr>
              <a:t> </a:t>
            </a:r>
            <a:r>
              <a:rPr lang="en-US" sz="3600" b="1" dirty="0" err="1">
                <a:latin typeface="Poppins"/>
              </a:rPr>
              <a:t>poslovanj</a:t>
            </a:r>
            <a:r>
              <a:rPr lang="hr-HR" sz="3600" b="1" dirty="0">
                <a:latin typeface="Poppins"/>
              </a:rPr>
              <a:t>a – HKO 5.</a:t>
            </a:r>
            <a:endParaRPr lang="en-US" sz="3600" b="1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5034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8CDD09-7CF9-4530-AB41-7B5114BC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90" y="1604499"/>
            <a:ext cx="5871533" cy="225957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obuhvaća ishode učenja kojima se promiče svijest o zaštiti okoliša i održivom razvoju, te razvoj ljudskih potencijala.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Pilotirat će se provedba dijela kurikuluma  - Gastronomska ponuda u baru. Prijava moguća do 5.10.2023. na linku </a:t>
            </a:r>
            <a:r>
              <a:rPr lang="hr-HR" sz="2800" dirty="0">
                <a:hlinkClick r:id="rId2"/>
              </a:rPr>
              <a:t>https://rck-utso.hr/javni-poziv-3/</a:t>
            </a:r>
            <a:r>
              <a:rPr lang="hr-HR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1C7FBD-A9B8-411F-9451-330EF165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826" y="350731"/>
            <a:ext cx="10632022" cy="90288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Poppins"/>
              </a:rPr>
              <a:t>Voditelj </a:t>
            </a:r>
            <a:r>
              <a:rPr lang="en-US" sz="3600" b="1" dirty="0" err="1">
                <a:latin typeface="Poppins"/>
              </a:rPr>
              <a:t>barskog</a:t>
            </a:r>
            <a:r>
              <a:rPr lang="en-US" sz="3600" b="1" dirty="0">
                <a:latin typeface="Poppins"/>
              </a:rPr>
              <a:t> </a:t>
            </a:r>
            <a:r>
              <a:rPr lang="en-US" sz="3600" b="1" dirty="0" err="1">
                <a:latin typeface="Poppins"/>
              </a:rPr>
              <a:t>poslovanj</a:t>
            </a:r>
            <a:r>
              <a:rPr lang="hr-HR" sz="3600" b="1" dirty="0">
                <a:latin typeface="Poppins"/>
              </a:rPr>
              <a:t>a – HKO 5.</a:t>
            </a:r>
            <a:endParaRPr lang="en-US" sz="3600" b="1" dirty="0">
              <a:latin typeface="Poppin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16CDF6-458D-4C75-9639-6FDFDADDF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119" y="2078461"/>
            <a:ext cx="5078157" cy="27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3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ka na kojoj se prikazuje kugla, krug, zeleno, sunce&#10;&#10;Opis je automatski generiran">
            <a:extLst>
              <a:ext uri="{FF2B5EF4-FFF2-40B4-BE49-F238E27FC236}">
                <a16:creationId xmlns:a16="http://schemas.microsoft.com/office/drawing/2014/main" id="{18F5A09E-A085-8FDD-EE79-0E1701B93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1" b="106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64D2B9BF-5561-4489-938A-C799E7788A9F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Specijalist razvoja regenerativnog turizma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A842D7A-37B3-4680-B644-A68A70D12C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969BF-BE28-489B-8727-8919886B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-63797"/>
            <a:ext cx="11744633" cy="932379"/>
          </a:xfrm>
        </p:spPr>
        <p:txBody>
          <a:bodyPr>
            <a:noAutofit/>
          </a:bodyPr>
          <a:lstStyle/>
          <a:p>
            <a:r>
              <a:rPr lang="hr-HR" sz="3600" b="1" dirty="0"/>
              <a:t>Specijalist razvoja regenerativnog turizma, HKO razine 5.</a:t>
            </a:r>
            <a:endParaRPr lang="en-US" sz="3600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600EBBA-F616-4AB4-AA81-98148275B2AD}"/>
              </a:ext>
            </a:extLst>
          </p:cNvPr>
          <p:cNvSpPr txBox="1"/>
          <p:nvPr/>
        </p:nvSpPr>
        <p:spPr>
          <a:xfrm>
            <a:off x="364686" y="1081321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ZANIMANJA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2D42E765-87D1-40D5-9771-F2F9A39CE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16811"/>
              </p:ext>
            </p:extLst>
          </p:nvPr>
        </p:nvGraphicFramePr>
        <p:xfrm>
          <a:off x="2993030" y="1188445"/>
          <a:ext cx="8834284" cy="714212"/>
        </p:xfrm>
        <a:graphic>
          <a:graphicData uri="http://schemas.openxmlformats.org/drawingml/2006/table">
            <a:tbl>
              <a:tblPr/>
              <a:tblGrid>
                <a:gridCol w="4454013">
                  <a:extLst>
                    <a:ext uri="{9D8B030D-6E8A-4147-A177-3AD203B41FA5}">
                      <a16:colId xmlns:a16="http://schemas.microsoft.com/office/drawing/2014/main" val="4115048140"/>
                    </a:ext>
                  </a:extLst>
                </a:gridCol>
                <a:gridCol w="2757949">
                  <a:extLst>
                    <a:ext uri="{9D8B030D-6E8A-4147-A177-3AD203B41FA5}">
                      <a16:colId xmlns:a16="http://schemas.microsoft.com/office/drawing/2014/main" val="766117234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1992933099"/>
                    </a:ext>
                  </a:extLst>
                </a:gridCol>
              </a:tblGrid>
              <a:tr h="518317">
                <a:tc>
                  <a:txBody>
                    <a:bodyPr/>
                    <a:lstStyle/>
                    <a:p>
                      <a:r>
                        <a:rPr lang="hr-HR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Specijalist/Specijalistica razvoja ruralnog turizma</a:t>
                      </a:r>
                      <a:endParaRPr lang="hr-HR" sz="2200" dirty="0">
                        <a:effectLst/>
                      </a:endParaRP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Hrvatska gospodarska komora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30.12.2021.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057"/>
                  </a:ext>
                </a:extLst>
              </a:tr>
            </a:tbl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82BFECA6-DE02-47B0-92B9-6E37AC304CD2}"/>
              </a:ext>
            </a:extLst>
          </p:cNvPr>
          <p:cNvSpPr txBox="1"/>
          <p:nvPr/>
        </p:nvSpPr>
        <p:spPr>
          <a:xfrm>
            <a:off x="353570" y="2412171"/>
            <a:ext cx="191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SKOMP</a:t>
            </a:r>
          </a:p>
        </p:txBody>
      </p:sp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C82C5406-B346-42CD-A5CC-B9F41008D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94617"/>
              </p:ext>
            </p:extLst>
          </p:nvPr>
        </p:nvGraphicFramePr>
        <p:xfrm>
          <a:off x="3004146" y="2372209"/>
          <a:ext cx="8834284" cy="830463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pt-BR" sz="2200" dirty="0">
                          <a:effectLst/>
                        </a:rPr>
                        <a:t>Istraživanje i analiza turističke ponude u ruralnim sredinama</a:t>
                      </a:r>
                      <a:endParaRPr lang="hr-HR" sz="2200" dirty="0">
                        <a:effectLst/>
                      </a:endParaRP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Hrvatska gospodarska komora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30.12.2021.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15" name="Tablica 14">
            <a:extLst>
              <a:ext uri="{FF2B5EF4-FFF2-40B4-BE49-F238E27FC236}">
                <a16:creationId xmlns:a16="http://schemas.microsoft.com/office/drawing/2014/main" id="{23077FC7-0699-4C0D-BD10-B634DA00B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35859"/>
              </p:ext>
            </p:extLst>
          </p:nvPr>
        </p:nvGraphicFramePr>
        <p:xfrm>
          <a:off x="2993031" y="3256992"/>
          <a:ext cx="8834284" cy="830463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pt-BR" sz="2200" dirty="0">
                          <a:effectLst/>
                        </a:rPr>
                        <a:t>Planiranje turističke ponude</a:t>
                      </a:r>
                      <a:endParaRPr lang="hr-HR" sz="2200" dirty="0">
                        <a:effectLst/>
                      </a:endParaRP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Hrvatska gospodarska komora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30.12.2021.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16" name="Tablica 15">
            <a:extLst>
              <a:ext uri="{FF2B5EF4-FFF2-40B4-BE49-F238E27FC236}">
                <a16:creationId xmlns:a16="http://schemas.microsoft.com/office/drawing/2014/main" id="{802A7106-2D5F-42C3-A657-2D7A4EDD0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4717"/>
              </p:ext>
            </p:extLst>
          </p:nvPr>
        </p:nvGraphicFramePr>
        <p:xfrm>
          <a:off x="2993030" y="4141775"/>
          <a:ext cx="8834284" cy="830463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pl-PL" sz="2200" dirty="0">
                          <a:effectLst/>
                        </a:rPr>
                        <a:t>Komunikacija i promocija ruralne turističke ponude</a:t>
                      </a:r>
                      <a:endParaRPr lang="hr-HR" sz="2200" dirty="0">
                        <a:effectLst/>
                      </a:endParaRP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Hrvatska gospodarska komora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30.12.2021.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17" name="Tablica 16">
            <a:extLst>
              <a:ext uri="{FF2B5EF4-FFF2-40B4-BE49-F238E27FC236}">
                <a16:creationId xmlns:a16="http://schemas.microsoft.com/office/drawing/2014/main" id="{52B3ADE7-36D9-4F9C-8ADA-0FCDC3A9D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6880"/>
              </p:ext>
            </p:extLst>
          </p:nvPr>
        </p:nvGraphicFramePr>
        <p:xfrm>
          <a:off x="3004146" y="5026558"/>
          <a:ext cx="8834284" cy="830463"/>
        </p:xfrm>
        <a:graphic>
          <a:graphicData uri="http://schemas.openxmlformats.org/drawingml/2006/table">
            <a:tbl>
              <a:tblPr/>
              <a:tblGrid>
                <a:gridCol w="4527755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pl-PL" sz="2200" dirty="0">
                          <a:effectLst/>
                        </a:rPr>
                        <a:t>Razvoj regenerativnog turizma</a:t>
                      </a:r>
                      <a:endParaRPr lang="hr-HR" sz="2200" dirty="0">
                        <a:effectLst/>
                      </a:endParaRP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Ugostiteljsko-turistička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23.3.2023.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84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niOkvir 12">
            <a:extLst>
              <a:ext uri="{FF2B5EF4-FFF2-40B4-BE49-F238E27FC236}">
                <a16:creationId xmlns:a16="http://schemas.microsoft.com/office/drawing/2014/main" id="{4E2D1ABE-6C92-4BAF-8F9F-F0250DC6626E}"/>
              </a:ext>
            </a:extLst>
          </p:cNvPr>
          <p:cNvSpPr txBox="1"/>
          <p:nvPr/>
        </p:nvSpPr>
        <p:spPr>
          <a:xfrm>
            <a:off x="304799" y="1681414"/>
            <a:ext cx="224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KVALIFIKACIJE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F8C98B4-1EB8-4B5E-80C5-C6A21B3100B7}"/>
              </a:ext>
            </a:extLst>
          </p:cNvPr>
          <p:cNvSpPr txBox="1"/>
          <p:nvPr/>
        </p:nvSpPr>
        <p:spPr>
          <a:xfrm>
            <a:off x="466248" y="3013501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STRUKOVNI KURIKUL</a:t>
            </a: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F5967FD-FFDB-4528-89D3-03F40E91D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42881"/>
              </p:ext>
            </p:extLst>
          </p:nvPr>
        </p:nvGraphicFramePr>
        <p:xfrm>
          <a:off x="2875044" y="1621331"/>
          <a:ext cx="8894171" cy="1059766"/>
        </p:xfrm>
        <a:graphic>
          <a:graphicData uri="http://schemas.openxmlformats.org/drawingml/2006/table">
            <a:tbl>
              <a:tblPr/>
              <a:tblGrid>
                <a:gridCol w="4558448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91493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44230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Specijalist razvoja regenerativnog turizma / Specijalistica razvoja regenerativnog turizma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25.7.2023.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F908533D-9C3E-4A8D-98D6-C16164895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28363"/>
              </p:ext>
            </p:extLst>
          </p:nvPr>
        </p:nvGraphicFramePr>
        <p:xfrm>
          <a:off x="2875043" y="2891182"/>
          <a:ext cx="8894171" cy="1059766"/>
        </p:xfrm>
        <a:graphic>
          <a:graphicData uri="http://schemas.openxmlformats.org/drawingml/2006/table">
            <a:tbl>
              <a:tblPr/>
              <a:tblGrid>
                <a:gridCol w="4558448">
                  <a:extLst>
                    <a:ext uri="{9D8B030D-6E8A-4147-A177-3AD203B41FA5}">
                      <a16:colId xmlns:a16="http://schemas.microsoft.com/office/drawing/2014/main" val="3850465906"/>
                    </a:ext>
                  </a:extLst>
                </a:gridCol>
                <a:gridCol w="2791493">
                  <a:extLst>
                    <a:ext uri="{9D8B030D-6E8A-4147-A177-3AD203B41FA5}">
                      <a16:colId xmlns:a16="http://schemas.microsoft.com/office/drawing/2014/main" val="2899872060"/>
                    </a:ext>
                  </a:extLst>
                </a:gridCol>
                <a:gridCol w="1544230">
                  <a:extLst>
                    <a:ext uri="{9D8B030D-6E8A-4147-A177-3AD203B41FA5}">
                      <a16:colId xmlns:a16="http://schemas.microsoft.com/office/drawing/2014/main" val="3905726762"/>
                    </a:ext>
                  </a:extLst>
                </a:gridCol>
              </a:tblGrid>
              <a:tr h="830463">
                <a:tc>
                  <a:txBody>
                    <a:bodyPr/>
                    <a:lstStyle/>
                    <a:p>
                      <a:r>
                        <a:rPr lang="hr-HR" sz="2200" dirty="0">
                          <a:effectLst/>
                        </a:rPr>
                        <a:t>Specijalist razvoja regenerativnog turizma / Specijalistica razvoja regenerativnog turizma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200">
                          <a:effectLst/>
                        </a:rPr>
                        <a:t>Ugostiteljsko - turistička škola, Osijek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200" dirty="0">
                          <a:effectLst/>
                        </a:rPr>
                        <a:t>29.8.2023.</a:t>
                      </a:r>
                    </a:p>
                  </a:txBody>
                  <a:tcPr marL="86282" marR="86282" marT="26963" marB="26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21922"/>
                  </a:ext>
                </a:extLst>
              </a:tr>
            </a:tbl>
          </a:graphicData>
        </a:graphic>
      </p:graphicFrame>
      <p:sp>
        <p:nvSpPr>
          <p:cNvPr id="15" name="Title 2">
            <a:extLst>
              <a:ext uri="{FF2B5EF4-FFF2-40B4-BE49-F238E27FC236}">
                <a16:creationId xmlns:a16="http://schemas.microsoft.com/office/drawing/2014/main" id="{6A476403-A56A-4EFC-9DFE-E1336E0E9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-63797"/>
            <a:ext cx="11744633" cy="932379"/>
          </a:xfrm>
        </p:spPr>
        <p:txBody>
          <a:bodyPr>
            <a:noAutofit/>
          </a:bodyPr>
          <a:lstStyle/>
          <a:p>
            <a:r>
              <a:rPr lang="hr-HR" sz="3600" b="1" dirty="0"/>
              <a:t>Specijalist razvoja regenerativnog turizma, HKO razine 5.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1947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5431A-4693-4DE2-A15A-AD168ED7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52" y="1370984"/>
            <a:ext cx="7493857" cy="32421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stručnog specijalističkog usavršavanja.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Specijalist razvoja regenerativnog turizma je stručnjak koji se fokusira na održivi i regenerativni razvoj turizma.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Kroz obrazovni program, polaznici će steći znanja o principima održivog i regenerativnog turizma, kreiranju autentičnih doživljaja, ulozi kreativne industrije u turizmu te uključivanju lokalne zajednice u razvoj regenerativnog turizma.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08641F8-F6B4-45F8-8C23-F840F1548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-63797"/>
            <a:ext cx="11744633" cy="932379"/>
          </a:xfrm>
        </p:spPr>
        <p:txBody>
          <a:bodyPr>
            <a:noAutofit/>
          </a:bodyPr>
          <a:lstStyle/>
          <a:p>
            <a:r>
              <a:rPr lang="hr-HR" sz="3600" b="1" dirty="0"/>
              <a:t>Specijalist razvoja regenerativnog turizma, HKO razine 5.</a:t>
            </a:r>
            <a:endParaRPr lang="en-US" sz="36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0E86E1B-2E56-498C-AFA1-72B013F3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57" y="2182681"/>
            <a:ext cx="3745766" cy="24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58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5431A-4693-4DE2-A15A-AD168ED7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70" y="1193387"/>
            <a:ext cx="7774075" cy="32421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Naglasak je na povezivanju s lokalnim proizvođačima, valorizaciju baštinskih vrijednosti, promociju zelene mobilnosti i upravljanje otpadom.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Ishodi učenja obuhvaćaju primjenu kružnog gospodarstva, promotivne aktivnosti, financiranje i upravljanje regenerativnim turizmom, korištenje obnovljivih izvora energije te inovacije u razvoju regenerativnog turizma, uključuje istraživanje turističkog tržišta i praćenje novih trendova.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08641F8-F6B4-45F8-8C23-F840F1548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-63797"/>
            <a:ext cx="11744633" cy="932379"/>
          </a:xfrm>
        </p:spPr>
        <p:txBody>
          <a:bodyPr>
            <a:noAutofit/>
          </a:bodyPr>
          <a:lstStyle/>
          <a:p>
            <a:r>
              <a:rPr lang="hr-HR" sz="3600" b="1" dirty="0"/>
              <a:t>Specijalist razvoja regenerativnog turizma, HKO razine 5.</a:t>
            </a:r>
            <a:endParaRPr lang="en-US" sz="36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D99B179-2C07-40BE-8A47-E392C6C2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20" r="23355"/>
          <a:stretch/>
        </p:blipFill>
        <p:spPr>
          <a:xfrm>
            <a:off x="8391832" y="1428750"/>
            <a:ext cx="315910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75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273AED96-42A4-4437-9C6D-A90BB77D648F}"/>
              </a:ext>
            </a:extLst>
          </p:cNvPr>
          <p:cNvGrpSpPr/>
          <p:nvPr/>
        </p:nvGrpSpPr>
        <p:grpSpPr>
          <a:xfrm>
            <a:off x="1836091" y="222455"/>
            <a:ext cx="10069553" cy="6545047"/>
            <a:chOff x="589935" y="-17495"/>
            <a:chExt cx="9665071" cy="6232095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AE8A183B-9A4A-48C0-BD9A-E1525205A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935" y="-17495"/>
              <a:ext cx="6281793" cy="6232095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CA8AD758-F4E8-4490-BFE1-874C75997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6155" y="-17495"/>
              <a:ext cx="3175573" cy="3173650"/>
            </a:xfrm>
            <a:prstGeom prst="rect">
              <a:avLst/>
            </a:prstGeom>
          </p:spPr>
        </p:pic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12D9A8B3-D31D-4B9E-92E9-09D81B1D4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8119" y="-2747"/>
              <a:ext cx="3346887" cy="317365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F2AD4972-112D-442A-A1FF-2820150D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1728" y="3156154"/>
              <a:ext cx="3383278" cy="3058445"/>
            </a:xfrm>
            <a:prstGeom prst="rect">
              <a:avLst/>
            </a:prstGeom>
          </p:spPr>
        </p:pic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6EB813E5-779C-45F5-B0EC-CF0ED3FAD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2301204" y="2683139"/>
            <a:ext cx="6577130" cy="16557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r"/>
            <a:r>
              <a:rPr lang="hr-HR" dirty="0"/>
              <a:t>Individualizirani </a:t>
            </a:r>
            <a:br>
              <a:rPr lang="hr-HR" dirty="0"/>
            </a:br>
            <a:r>
              <a:rPr lang="hr-HR" dirty="0"/>
              <a:t>programi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2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42BC281-FACC-4164-A5D3-8CFFA4BB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600" y="741564"/>
            <a:ext cx="6043774" cy="41106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5006C2-CC8B-4082-BB0A-7E66A26FD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71" y="-449560"/>
            <a:ext cx="10632022" cy="1655762"/>
          </a:xfrm>
        </p:spPr>
        <p:txBody>
          <a:bodyPr>
            <a:normAutofit fontScale="90000"/>
          </a:bodyPr>
          <a:lstStyle/>
          <a:p>
            <a:r>
              <a:rPr lang="hr-HR" dirty="0"/>
              <a:t>Individualizirani programi odraslih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705371-2043-4CDB-8C2E-923A204E4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35"/>
          <a:stretch/>
        </p:blipFill>
        <p:spPr>
          <a:xfrm rot="20618385">
            <a:off x="6615962" y="3944641"/>
            <a:ext cx="5848032" cy="19367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F677288-6343-40B6-B521-DD578EBE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07" y="1348822"/>
            <a:ext cx="7936306" cy="3242198"/>
          </a:xfrm>
        </p:spPr>
        <p:txBody>
          <a:bodyPr>
            <a:noAutofit/>
          </a:bodyPr>
          <a:lstStyle/>
          <a:p>
            <a:r>
              <a:rPr lang="hr-HR" sz="2800" b="1" dirty="0"/>
              <a:t>Šest neformalnih programa sukladno potrebama ugostiteljstva i turizma regije: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1" dirty="0"/>
          </a:p>
          <a:p>
            <a:pPr marL="514350" indent="-514350">
              <a:buFont typeface="+mj-lt"/>
              <a:buAutoNum type="arabicPeriod"/>
            </a:pPr>
            <a:r>
              <a:rPr lang="hr-HR" sz="2800" b="1" dirty="0"/>
              <a:t>Sommelier regionalnih vina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/>
              <a:t>Kuhar jela slavonsko-baranjske kuhinje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/>
              <a:t>Priprematelj hrvatskih tradicijskih slastica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/>
              <a:t>Voditelj selektivnih oblika turizma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/>
              <a:t>Ponuditelj gastrosuvenira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/>
              <a:t>Pivski sommelier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550659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09095-1936-457E-9653-A79975C2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50" y="1328022"/>
            <a:ext cx="7006239" cy="377513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Sommelier usmjeren na vina Slavonije i Baranje i sljubljivanje s lokalnim jelima Slavonije i Baranje.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80 sati edukacije provedeno je u RCK Ugostiteljsko turističke škole u Osijeku i SSŠ A. Horvata u Đakovu i kod poslodavaca.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Program je Program je uspješno završilo ukupno 19 polaznika, koji su </a:t>
            </a:r>
            <a:r>
              <a:rPr lang="pl-PL" sz="2800" dirty="0"/>
              <a:t>izvrsnost ovoga programa vide u inovativnoj praktičnoj nastavi.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BA860BD-E43D-43A7-ABD8-ED45EBBCD566}"/>
              </a:ext>
            </a:extLst>
          </p:cNvPr>
          <p:cNvSpPr txBox="1">
            <a:spLocks/>
          </p:cNvSpPr>
          <p:nvPr/>
        </p:nvSpPr>
        <p:spPr>
          <a:xfrm>
            <a:off x="766161" y="-1573"/>
            <a:ext cx="11744633" cy="93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Poppins" pitchFamily="2" charset="77"/>
                <a:ea typeface="EB GARAMOND REGULAR ROMAN" pitchFamily="2" charset="0"/>
                <a:cs typeface="Poppins" pitchFamily="2" charset="77"/>
              </a:defRPr>
            </a:lvl1pPr>
          </a:lstStyle>
          <a:p>
            <a:r>
              <a:rPr lang="hr-HR" sz="3600" b="1" dirty="0"/>
              <a:t>Sommelier regionalnih vina</a:t>
            </a:r>
            <a:endParaRPr lang="en-US" sz="36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93F3E3A-2E84-4D9D-9CD2-430ACB528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10" b="26021"/>
          <a:stretch/>
        </p:blipFill>
        <p:spPr>
          <a:xfrm>
            <a:off x="7492182" y="1622757"/>
            <a:ext cx="4302368" cy="31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3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51FEB7D-9467-4B92-BACF-9716992D5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134" y="262948"/>
            <a:ext cx="10364875" cy="1541611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+mn-lt"/>
              </a:rPr>
              <a:t>Razvoj i/ili unaprjeđenje te provedba programa redovitog strukovnog obrazovanja, programa za obrazovanje odraslih i programa cjeloživotnog učenja</a:t>
            </a:r>
            <a:endParaRPr lang="hr-HR" sz="3200" dirty="0">
              <a:latin typeface="+mn-lt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B2BFD60-057F-49FB-AB05-9FBBC5F7D161}"/>
              </a:ext>
            </a:extLst>
          </p:cNvPr>
          <p:cNvGrpSpPr/>
          <p:nvPr/>
        </p:nvGrpSpPr>
        <p:grpSpPr>
          <a:xfrm>
            <a:off x="877473" y="2194532"/>
            <a:ext cx="11510201" cy="3514419"/>
            <a:chOff x="865107" y="2629803"/>
            <a:chExt cx="11510201" cy="3514419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B72A1B80-2DD6-4D28-A419-030D61CDA5B3}"/>
                </a:ext>
              </a:extLst>
            </p:cNvPr>
            <p:cNvGrpSpPr/>
            <p:nvPr/>
          </p:nvGrpSpPr>
          <p:grpSpPr>
            <a:xfrm>
              <a:off x="865107" y="2629803"/>
              <a:ext cx="11501002" cy="2520443"/>
              <a:chOff x="277695" y="2611515"/>
              <a:chExt cx="11501002" cy="2520443"/>
            </a:xfrm>
          </p:grpSpPr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5349EC12-D165-4061-98D7-2E839F502FF8}"/>
                  </a:ext>
                </a:extLst>
              </p:cNvPr>
              <p:cNvSpPr/>
              <p:nvPr/>
            </p:nvSpPr>
            <p:spPr>
              <a:xfrm>
                <a:off x="277695" y="2611515"/>
                <a:ext cx="6096000" cy="110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r-HR" sz="2200" b="1" dirty="0"/>
                  <a:t>4.1. </a:t>
                </a:r>
              </a:p>
              <a:p>
                <a:endParaRPr lang="hr-HR" sz="2200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hr-HR" sz="2200" b="1" dirty="0"/>
                  <a:t>Slastičar</a:t>
                </a:r>
                <a:endParaRPr lang="hr-HR" sz="2200" dirty="0"/>
              </a:p>
            </p:txBody>
          </p:sp>
          <p:sp>
            <p:nvSpPr>
              <p:cNvPr id="5" name="Pravokutnik 4">
                <a:extLst>
                  <a:ext uri="{FF2B5EF4-FFF2-40B4-BE49-F238E27FC236}">
                    <a16:creationId xmlns:a16="http://schemas.microsoft.com/office/drawing/2014/main" id="{CD213678-B653-4B44-A55D-6570B270CC5B}"/>
                  </a:ext>
                </a:extLst>
              </p:cNvPr>
              <p:cNvSpPr/>
              <p:nvPr/>
            </p:nvSpPr>
            <p:spPr>
              <a:xfrm>
                <a:off x="1577383" y="2732878"/>
                <a:ext cx="190159" cy="23795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2200" dirty="0"/>
              </a:p>
            </p:txBody>
          </p:sp>
          <p:sp>
            <p:nvSpPr>
              <p:cNvPr id="6" name="Pravokutnik 5">
                <a:extLst>
                  <a:ext uri="{FF2B5EF4-FFF2-40B4-BE49-F238E27FC236}">
                    <a16:creationId xmlns:a16="http://schemas.microsoft.com/office/drawing/2014/main" id="{775D3B0A-776A-449C-84AF-BDD0C9C640B0}"/>
                  </a:ext>
                </a:extLst>
              </p:cNvPr>
              <p:cNvSpPr/>
              <p:nvPr/>
            </p:nvSpPr>
            <p:spPr>
              <a:xfrm>
                <a:off x="7640957" y="2852824"/>
                <a:ext cx="413774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r-HR" sz="2200" dirty="0"/>
              </a:p>
            </p:txBody>
          </p:sp>
          <p:sp>
            <p:nvSpPr>
              <p:cNvPr id="7" name="Pravokutnik 6">
                <a:extLst>
                  <a:ext uri="{FF2B5EF4-FFF2-40B4-BE49-F238E27FC236}">
                    <a16:creationId xmlns:a16="http://schemas.microsoft.com/office/drawing/2014/main" id="{961B5EAE-BCCE-45B1-8E05-7A9D1D437658}"/>
                  </a:ext>
                </a:extLst>
              </p:cNvPr>
              <p:cNvSpPr/>
              <p:nvPr/>
            </p:nvSpPr>
            <p:spPr>
              <a:xfrm>
                <a:off x="5855003" y="2684101"/>
                <a:ext cx="190159" cy="244785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2200" dirty="0"/>
              </a:p>
            </p:txBody>
          </p:sp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39320470-A67D-460E-A76B-C0A274CAD1FE}"/>
                  </a:ext>
                </a:extLst>
              </p:cNvPr>
              <p:cNvSpPr/>
              <p:nvPr/>
            </p:nvSpPr>
            <p:spPr>
              <a:xfrm>
                <a:off x="3245418" y="2852824"/>
                <a:ext cx="35676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r-HR" sz="2200" b="1" dirty="0"/>
              </a:p>
            </p:txBody>
          </p:sp>
        </p:grpSp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id="{4D7B89E1-7C06-41AB-938E-2656A757865F}"/>
                </a:ext>
              </a:extLst>
            </p:cNvPr>
            <p:cNvSpPr/>
            <p:nvPr/>
          </p:nvSpPr>
          <p:spPr>
            <a:xfrm>
              <a:off x="2504465" y="2666347"/>
              <a:ext cx="4225973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200" b="1" dirty="0"/>
                <a:t>5.</a:t>
              </a:r>
            </a:p>
            <a:p>
              <a:endParaRPr lang="hr-HR" sz="2200" b="1" dirty="0"/>
            </a:p>
            <a:p>
              <a:r>
                <a:rPr lang="hr-HR" sz="2200" b="1" dirty="0"/>
                <a:t>Slastičar specijalist restoranskih </a:t>
              </a:r>
            </a:p>
            <a:p>
              <a:r>
                <a:rPr lang="hr-HR" sz="2200" b="1" dirty="0"/>
                <a:t>deserata</a:t>
              </a:r>
            </a:p>
            <a:p>
              <a:r>
                <a:rPr lang="hr-HR" sz="2200" b="1" dirty="0"/>
                <a:t>Kuhar specijalist prilagođenih </a:t>
              </a:r>
            </a:p>
            <a:p>
              <a:r>
                <a:rPr lang="hr-HR" sz="2200" b="1" dirty="0"/>
                <a:t>oblika prehrane </a:t>
              </a:r>
            </a:p>
            <a:p>
              <a:r>
                <a:rPr lang="hr-HR" sz="2200" b="1" dirty="0"/>
                <a:t>Specijalist voditelj barskog </a:t>
              </a:r>
            </a:p>
            <a:p>
              <a:r>
                <a:rPr lang="hr-HR" sz="2200" b="1" dirty="0"/>
                <a:t>poslovanja</a:t>
              </a:r>
            </a:p>
            <a:p>
              <a:r>
                <a:rPr lang="hr-HR" sz="2200" b="1" dirty="0"/>
                <a:t>Specijalist voditelj regenerativnog </a:t>
              </a:r>
            </a:p>
            <a:p>
              <a:r>
                <a:rPr lang="hr-HR" sz="2200" b="1" dirty="0"/>
                <a:t>turizma</a:t>
              </a:r>
            </a:p>
          </p:txBody>
        </p:sp>
        <p:sp>
          <p:nvSpPr>
            <p:cNvPr id="11" name="Pravokutnik 10">
              <a:extLst>
                <a:ext uri="{FF2B5EF4-FFF2-40B4-BE49-F238E27FC236}">
                  <a16:creationId xmlns:a16="http://schemas.microsoft.com/office/drawing/2014/main" id="{4B36E1F4-7871-49E1-8062-2ED36127D1CF}"/>
                </a:ext>
              </a:extLst>
            </p:cNvPr>
            <p:cNvSpPr/>
            <p:nvPr/>
          </p:nvSpPr>
          <p:spPr>
            <a:xfrm>
              <a:off x="6961107" y="3512710"/>
              <a:ext cx="541420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200" b="1" dirty="0"/>
                <a:t>Sommelier regionalnih vina</a:t>
              </a:r>
            </a:p>
            <a:p>
              <a:r>
                <a:rPr lang="hr-HR" sz="2200" b="1" dirty="0"/>
                <a:t>Pivski sommelier</a:t>
              </a:r>
            </a:p>
            <a:p>
              <a:r>
                <a:rPr lang="hr-HR" sz="2200" b="1" dirty="0"/>
                <a:t>Kuhar jela slavonsko-baranjske kuhinje</a:t>
              </a:r>
            </a:p>
            <a:p>
              <a:r>
                <a:rPr lang="hr-HR" sz="2200" b="1" dirty="0"/>
                <a:t>Priprematelj hrvatskih tradicijskih slastica</a:t>
              </a:r>
            </a:p>
            <a:p>
              <a:r>
                <a:rPr lang="hr-HR" sz="2200" b="1" dirty="0"/>
                <a:t>Voditelj selektivnih oblika turizma</a:t>
              </a:r>
            </a:p>
            <a:p>
              <a:r>
                <a:rPr lang="hr-HR" sz="2200" b="1" dirty="0"/>
                <a:t>Ponuditelj gastrosuvenira</a:t>
              </a:r>
            </a:p>
          </p:txBody>
        </p:sp>
        <p:sp>
          <p:nvSpPr>
            <p:cNvPr id="12" name="Pravokutnik 11">
              <a:extLst>
                <a:ext uri="{FF2B5EF4-FFF2-40B4-BE49-F238E27FC236}">
                  <a16:creationId xmlns:a16="http://schemas.microsoft.com/office/drawing/2014/main" id="{6F8F09B6-B1A8-4549-A523-22590A380386}"/>
                </a:ext>
              </a:extLst>
            </p:cNvPr>
            <p:cNvSpPr/>
            <p:nvPr/>
          </p:nvSpPr>
          <p:spPr>
            <a:xfrm flipH="1">
              <a:off x="6894705" y="2668540"/>
              <a:ext cx="494060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200" b="1" dirty="0"/>
                <a:t>INDIVIDUALIZIRANI PROGRAMI OBRAZOVANJA ODRASLIH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28847-E3EF-497A-8510-4F96A50A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80" y="1091605"/>
            <a:ext cx="7905891" cy="467479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sadrži sve posebnosti slavonsko-baranjske kuhinje i obuhvaća pripravu tradicionalni slavonsko-baranjski recepata od predjela do glavnog jela, od hladetine do </a:t>
            </a:r>
            <a:r>
              <a:rPr lang="hr-HR" sz="2800" dirty="0" err="1"/>
              <a:t>čobanca</a:t>
            </a:r>
            <a:r>
              <a:rPr lang="hr-HR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80 sati edukacije provedeno je u RCK Ugostiteljsko turističke škole i kod poslodavaca u restoranima Crna svinja i Citadela.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je uspješno završilo ukupno 12 polaznika, koji su izvrsnost ovoga programa vide u značaju korištenja lokalnih namirnica i regionalno karakterističnih tehnoloških postupaka, kako bi se ojačao gastronomski identitet i jela sačuvala od zaborava.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466B312-0C1E-4C81-8DEB-FA6422956FAA}"/>
              </a:ext>
            </a:extLst>
          </p:cNvPr>
          <p:cNvSpPr txBox="1">
            <a:spLocks/>
          </p:cNvSpPr>
          <p:nvPr/>
        </p:nvSpPr>
        <p:spPr>
          <a:xfrm>
            <a:off x="766161" y="-163805"/>
            <a:ext cx="11744633" cy="93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Poppins" pitchFamily="2" charset="77"/>
                <a:ea typeface="EB GARAMOND REGULAR ROMAN" pitchFamily="2" charset="0"/>
                <a:cs typeface="Poppins" pitchFamily="2" charset="77"/>
              </a:defRPr>
            </a:lvl1pPr>
          </a:lstStyle>
          <a:p>
            <a:r>
              <a:rPr lang="hr-HR" sz="3600" b="1" dirty="0"/>
              <a:t>Kuhar jela slavonsko-baranjske kuhinje</a:t>
            </a:r>
            <a:endParaRPr lang="en-US" sz="3600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515BFED-38C1-477E-A3AB-E33A40A0D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03" r="30869"/>
          <a:stretch/>
        </p:blipFill>
        <p:spPr>
          <a:xfrm>
            <a:off x="8700026" y="1327579"/>
            <a:ext cx="3214204" cy="39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AEFB5-D57D-460B-8D04-E0B23361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04" y="1094877"/>
            <a:ext cx="7533019" cy="46682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obuhvaća metode i recepte pripreme slastica tipičnih za svaku regiju u Hrvatskoj, od slavonskih slastica, zagorskih </a:t>
            </a:r>
            <a:r>
              <a:rPr lang="hr-HR" sz="2800" dirty="0" err="1"/>
              <a:t>zlevanki</a:t>
            </a:r>
            <a:r>
              <a:rPr lang="hr-HR" sz="2800" dirty="0"/>
              <a:t>, istarskih </a:t>
            </a:r>
            <a:r>
              <a:rPr lang="hr-HR" sz="2800" dirty="0" err="1"/>
              <a:t>kroštula,do</a:t>
            </a:r>
            <a:r>
              <a:rPr lang="hr-HR" sz="2800" dirty="0"/>
              <a:t>  splitske torte i </a:t>
            </a:r>
            <a:r>
              <a:rPr lang="hr-HR" sz="2800" dirty="0" err="1"/>
              <a:t>rožate</a:t>
            </a:r>
            <a:r>
              <a:rPr lang="hr-HR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84 sata edukacije provedeno je u RCK Ugostiteljsko turističke škole i u partnerskoj SSŠ Vinkovci.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je uspješno završilo 12 polaznica, koji izvrsnost programa vide u pripremi tradicijskih slastice na moderan i inovativan način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78E21DE-AEAF-4A4A-8319-8498DA6842D2}"/>
              </a:ext>
            </a:extLst>
          </p:cNvPr>
          <p:cNvSpPr txBox="1">
            <a:spLocks/>
          </p:cNvSpPr>
          <p:nvPr/>
        </p:nvSpPr>
        <p:spPr>
          <a:xfrm>
            <a:off x="766161" y="-163805"/>
            <a:ext cx="11744633" cy="93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Poppins" pitchFamily="2" charset="77"/>
                <a:ea typeface="EB GARAMOND REGULAR ROMAN" pitchFamily="2" charset="0"/>
                <a:cs typeface="Poppins" pitchFamily="2" charset="77"/>
              </a:defRPr>
            </a:lvl1pPr>
          </a:lstStyle>
          <a:p>
            <a:r>
              <a:rPr lang="hr-HR" sz="3600" b="1" dirty="0"/>
              <a:t>Priprematelj hrvatskih tradicijskih slastica</a:t>
            </a:r>
            <a:endParaRPr lang="en-US" sz="3600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BF018F3-EA37-43C6-88C8-A37B39687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30"/>
          <a:stretch/>
        </p:blipFill>
        <p:spPr>
          <a:xfrm>
            <a:off x="8436076" y="1533832"/>
            <a:ext cx="3637923" cy="35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B4BA30-5255-4EF9-B554-8B20DD08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25" y="1194271"/>
            <a:ext cx="7128792" cy="372767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sadrži osnovne selektivnog turizma i potencijale destinacije za pojedine oblike turizma. Definira način oblikovanja turističke ponude, potiče poduzetničko djelovanje.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je koncipiran na način da omogućava ulazak u svijet turizma i osobama koje su tek na početku.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od 70 sati je u provedbi. Svih 14 polaznika ima veliku želju proširiti svoju djelatnost i na pružanje ugostiteljsko-turističkih usluga. </a:t>
            </a:r>
            <a:endParaRPr lang="en-US" sz="2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0F86C96-3CDD-47FB-B477-A5B9736DE949}"/>
              </a:ext>
            </a:extLst>
          </p:cNvPr>
          <p:cNvSpPr txBox="1">
            <a:spLocks/>
          </p:cNvSpPr>
          <p:nvPr/>
        </p:nvSpPr>
        <p:spPr>
          <a:xfrm>
            <a:off x="637825" y="0"/>
            <a:ext cx="11744633" cy="93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Poppins" pitchFamily="2" charset="77"/>
                <a:ea typeface="EB GARAMOND REGULAR ROMAN" pitchFamily="2" charset="0"/>
                <a:cs typeface="Poppins" pitchFamily="2" charset="77"/>
              </a:defRPr>
            </a:lvl1pPr>
          </a:lstStyle>
          <a:p>
            <a:r>
              <a:rPr lang="hr-HR" sz="3600" b="1" dirty="0"/>
              <a:t>Voditelj selektivnih oblika turizma</a:t>
            </a:r>
            <a:endParaRPr lang="en-US" sz="36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1AA65C5-C215-4395-8AF0-BB5134DB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616" y="1782762"/>
            <a:ext cx="4212105" cy="28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2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BCF8C6-F3DB-4668-BBBB-51336CDF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34" y="1278955"/>
            <a:ext cx="7710774" cy="462093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u 72 sata obrađuje sve aspekte ponude gastrosuvenira od proizvodnje, tehničkih preduvjeta te marketinga i prodaje.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je namijenjen malim proizvođačima/ponuditeljima suvenira iz prehrambenog asortimana. Sadrži najuspješnije primjere iz regije od koncepta do ponude.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Program je u provedbi. Upisanih 14 polaznika usmjereno je na ponudu suvenira, koji će našim gostima i njihovim najmilijima prenijeti ljepotu, gostoprimstvo i okuse našeg kraja.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436B2BB-5544-498E-BF76-F5B7EF9ABDD7}"/>
              </a:ext>
            </a:extLst>
          </p:cNvPr>
          <p:cNvSpPr txBox="1">
            <a:spLocks/>
          </p:cNvSpPr>
          <p:nvPr/>
        </p:nvSpPr>
        <p:spPr>
          <a:xfrm>
            <a:off x="766161" y="30637"/>
            <a:ext cx="11744633" cy="93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Poppins" pitchFamily="2" charset="77"/>
                <a:ea typeface="EB GARAMOND REGULAR ROMAN" pitchFamily="2" charset="0"/>
                <a:cs typeface="Poppins" pitchFamily="2" charset="77"/>
              </a:defRPr>
            </a:lvl1pPr>
          </a:lstStyle>
          <a:p>
            <a:r>
              <a:rPr lang="hr-HR" sz="3600" b="1" dirty="0"/>
              <a:t>Ponuditelj gastrosuvenira</a:t>
            </a:r>
            <a:endParaRPr lang="en-US" sz="3600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D2781DB-B81C-4489-999E-4035AE327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603" y="1812758"/>
            <a:ext cx="3283380" cy="3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8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AEA64-3562-4284-9707-87DA88CF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38" y="909317"/>
            <a:ext cx="7151888" cy="54273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Završetkom programa postajete poznavatelj različitih vrsta piva i načina sljubljivanja piva i regionalnih specijaliteta.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u okviru 95 sati obuhvaća cijeli proces od proizvodnje do posluživanja piva i sljubljivanja različitih vrsta piva s hranom, upoznaje polaznike sa suvremenim trendovima </a:t>
            </a:r>
            <a:r>
              <a:rPr lang="hr-HR" sz="2800" dirty="0" err="1"/>
              <a:t>craf</a:t>
            </a:r>
            <a:r>
              <a:rPr lang="hr-HR" sz="2800" dirty="0"/>
              <a:t> i </a:t>
            </a:r>
            <a:r>
              <a:rPr lang="hr-HR" sz="2800" dirty="0" err="1"/>
              <a:t>homebrew</a:t>
            </a:r>
            <a:r>
              <a:rPr lang="hr-HR" sz="2800" dirty="0"/>
              <a:t> pivarstva, kako u RCK Ugostiteljsko-turističkoj školi, tako i kod poslodavaca (mini pivovare i pivnice).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Program je u provedbi i pohađa ga 19 polaznika.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075DA38-BC87-4425-B9B8-55AB5D148DF9}"/>
              </a:ext>
            </a:extLst>
          </p:cNvPr>
          <p:cNvSpPr txBox="1">
            <a:spLocks/>
          </p:cNvSpPr>
          <p:nvPr/>
        </p:nvSpPr>
        <p:spPr>
          <a:xfrm>
            <a:off x="766161" y="-163805"/>
            <a:ext cx="11744633" cy="93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Poppins" pitchFamily="2" charset="77"/>
                <a:ea typeface="EB GARAMOND REGULAR ROMAN" pitchFamily="2" charset="0"/>
                <a:cs typeface="Poppins" pitchFamily="2" charset="77"/>
              </a:defRPr>
            </a:lvl1pPr>
          </a:lstStyle>
          <a:p>
            <a:r>
              <a:rPr lang="hr-HR" sz="3600" b="1" dirty="0"/>
              <a:t>Pivski sommelier</a:t>
            </a:r>
            <a:endParaRPr lang="en-US" sz="3600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3F88A8E-983B-4FBF-B0E3-E4448CDAF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68"/>
          <a:stretch/>
        </p:blipFill>
        <p:spPr>
          <a:xfrm>
            <a:off x="7892716" y="1358496"/>
            <a:ext cx="3979892" cy="34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49644447-AC3D-48D2-B0A3-2301967CF714}"/>
              </a:ext>
            </a:extLst>
          </p:cNvPr>
          <p:cNvSpPr/>
          <p:nvPr/>
        </p:nvSpPr>
        <p:spPr>
          <a:xfrm>
            <a:off x="1102313" y="1674359"/>
            <a:ext cx="66965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Regionalni centar kompetentnosti</a:t>
            </a:r>
          </a:p>
          <a:p>
            <a:r>
              <a:rPr lang="hr-HR" sz="2800" b="1" dirty="0"/>
              <a:t>Ugostiteljsko-turistička škola, Osijek</a:t>
            </a:r>
          </a:p>
          <a:p>
            <a:r>
              <a:rPr lang="hr-HR" sz="2800" b="1" u="sng" dirty="0">
                <a:hlinkClick r:id="rId2"/>
              </a:rPr>
              <a:t>www.rck-utso.hr</a:t>
            </a:r>
            <a:r>
              <a:rPr lang="hr-HR" sz="2800" b="1" u="sng" dirty="0"/>
              <a:t>                  </a:t>
            </a:r>
          </a:p>
          <a:p>
            <a:r>
              <a:rPr lang="hr-HR" sz="2800" b="1" u="sng" dirty="0">
                <a:hlinkClick r:id="rId3"/>
              </a:rPr>
              <a:t>rck@rck-utso.hr</a:t>
            </a:r>
            <a:endParaRPr lang="hr-HR" sz="2800" b="1" u="sng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2508D594-62BD-4803-802A-9BFFA15CFE33}"/>
              </a:ext>
            </a:extLst>
          </p:cNvPr>
          <p:cNvGrpSpPr/>
          <p:nvPr/>
        </p:nvGrpSpPr>
        <p:grpSpPr>
          <a:xfrm>
            <a:off x="1186487" y="3841384"/>
            <a:ext cx="4338095" cy="1790872"/>
            <a:chOff x="673604" y="3299403"/>
            <a:chExt cx="4338095" cy="1790872"/>
          </a:xfrm>
        </p:grpSpPr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A8307380-19F7-40D9-B870-0FF916BE355F}"/>
                </a:ext>
              </a:extLst>
            </p:cNvPr>
            <p:cNvSpPr/>
            <p:nvPr/>
          </p:nvSpPr>
          <p:spPr>
            <a:xfrm>
              <a:off x="1216905" y="3429000"/>
              <a:ext cx="37947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b="1" dirty="0">
                  <a:solidFill>
                    <a:srgbClr val="0070C0"/>
                  </a:solidFill>
                </a:rPr>
                <a:t>@</a:t>
              </a:r>
              <a:r>
                <a:rPr lang="hr-HR" sz="2400" b="1" dirty="0" err="1">
                  <a:solidFill>
                    <a:srgbClr val="0070C0"/>
                  </a:solidFill>
                </a:rPr>
                <a:t>ugostiteljsko.turisticka.os</a:t>
              </a:r>
              <a:r>
                <a:rPr lang="hr-HR" sz="2400" b="1" dirty="0">
                  <a:solidFill>
                    <a:srgbClr val="0070C0"/>
                  </a:solidFill>
                </a:rPr>
                <a:t>                  </a:t>
              </a:r>
            </a:p>
            <a:p>
              <a:r>
                <a:rPr lang="hr-HR" sz="2400" b="1" dirty="0"/>
                <a:t>    </a:t>
              </a:r>
            </a:p>
            <a:p>
              <a:r>
                <a:rPr lang="hr-HR" sz="2400" b="1" dirty="0" err="1">
                  <a:solidFill>
                    <a:srgbClr val="0070C0"/>
                  </a:solidFill>
                </a:rPr>
                <a:t>ugostiteljsko_turisticka_os</a:t>
              </a:r>
              <a:endParaRPr lang="hr-HR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E8C1875C-F0E2-49A1-931E-EDA6EF1C8929}"/>
                </a:ext>
              </a:extLst>
            </p:cNvPr>
            <p:cNvSpPr/>
            <p:nvPr/>
          </p:nvSpPr>
          <p:spPr>
            <a:xfrm>
              <a:off x="1216905" y="4628610"/>
              <a:ext cx="1456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b="1" dirty="0" err="1">
                  <a:solidFill>
                    <a:srgbClr val="0070C0"/>
                  </a:solidFill>
                </a:rPr>
                <a:t>rck</a:t>
              </a:r>
              <a:r>
                <a:rPr lang="hr-HR" sz="2400" b="1" dirty="0">
                  <a:solidFill>
                    <a:srgbClr val="0070C0"/>
                  </a:solidFill>
                </a:rPr>
                <a:t> </a:t>
              </a:r>
              <a:r>
                <a:rPr lang="hr-HR" sz="2400" b="1" dirty="0" err="1">
                  <a:solidFill>
                    <a:srgbClr val="0070C0"/>
                  </a:solidFill>
                </a:rPr>
                <a:t>utso</a:t>
              </a:r>
              <a:endParaRPr lang="hr-HR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E109EE27-EAFA-42D0-9C9A-C6827EA25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604" y="3299403"/>
              <a:ext cx="432854" cy="432854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57BBFB24-7A38-4111-9FFE-FCF708A39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604" y="3959974"/>
              <a:ext cx="432854" cy="432854"/>
            </a:xfrm>
            <a:prstGeom prst="rect">
              <a:avLst/>
            </a:prstGeom>
          </p:spPr>
        </p:pic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7B333361-2E1B-4F08-B972-D7F96D16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604" y="4616876"/>
              <a:ext cx="432854" cy="426757"/>
            </a:xfrm>
            <a:prstGeom prst="rect">
              <a:avLst/>
            </a:prstGeom>
          </p:spPr>
        </p:pic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44A504EF-C4D8-4208-8094-E41C60323E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757" y="-363079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C0903-DE08-4300-9064-06775C0E5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F6417D-2FB5-4E53-A9D5-52A8DB1FB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19144"/>
            <a:ext cx="8052619" cy="94712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Slastičar - HKO razina 4.1.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969BF-BE28-489B-8727-8919886B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826" y="250620"/>
            <a:ext cx="10632022" cy="932379"/>
          </a:xfrm>
        </p:spPr>
        <p:txBody>
          <a:bodyPr/>
          <a:lstStyle/>
          <a:p>
            <a:r>
              <a:rPr lang="hr-HR" dirty="0"/>
              <a:t>Slastičar, HKO razine 4.1.</a:t>
            </a:r>
            <a:endParaRPr lang="en-US" dirty="0"/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BA18ACC5-A8BA-4288-AF5D-0817D2569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21147"/>
              </p:ext>
            </p:extLst>
          </p:nvPr>
        </p:nvGraphicFramePr>
        <p:xfrm>
          <a:off x="2979174" y="1837979"/>
          <a:ext cx="8908027" cy="855407"/>
        </p:xfrm>
        <a:graphic>
          <a:graphicData uri="http://schemas.openxmlformats.org/drawingml/2006/table">
            <a:tbl>
              <a:tblPr/>
              <a:tblGrid>
                <a:gridCol w="3583858">
                  <a:extLst>
                    <a:ext uri="{9D8B030D-6E8A-4147-A177-3AD203B41FA5}">
                      <a16:colId xmlns:a16="http://schemas.microsoft.com/office/drawing/2014/main" val="1946262024"/>
                    </a:ext>
                  </a:extLst>
                </a:gridCol>
                <a:gridCol w="3274143">
                  <a:extLst>
                    <a:ext uri="{9D8B030D-6E8A-4147-A177-3AD203B41FA5}">
                      <a16:colId xmlns:a16="http://schemas.microsoft.com/office/drawing/2014/main" val="4131897339"/>
                    </a:ext>
                  </a:extLst>
                </a:gridCol>
                <a:gridCol w="2050026">
                  <a:extLst>
                    <a:ext uri="{9D8B030D-6E8A-4147-A177-3AD203B41FA5}">
                      <a16:colId xmlns:a16="http://schemas.microsoft.com/office/drawing/2014/main" val="3519304529"/>
                    </a:ext>
                  </a:extLst>
                </a:gridCol>
              </a:tblGrid>
              <a:tr h="855407"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Slastičar / Slastičarka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HR Centar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19.11.2021.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18770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2CE72E7E-C74A-4430-9B06-D107FE03A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6964"/>
              </p:ext>
            </p:extLst>
          </p:nvPr>
        </p:nvGraphicFramePr>
        <p:xfrm>
          <a:off x="3067665" y="3331794"/>
          <a:ext cx="8819536" cy="855407"/>
        </p:xfrm>
        <a:graphic>
          <a:graphicData uri="http://schemas.openxmlformats.org/drawingml/2006/table">
            <a:tbl>
              <a:tblPr/>
              <a:tblGrid>
                <a:gridCol w="3451122">
                  <a:extLst>
                    <a:ext uri="{9D8B030D-6E8A-4147-A177-3AD203B41FA5}">
                      <a16:colId xmlns:a16="http://schemas.microsoft.com/office/drawing/2014/main" val="1244080701"/>
                    </a:ext>
                  </a:extLst>
                </a:gridCol>
                <a:gridCol w="3347886">
                  <a:extLst>
                    <a:ext uri="{9D8B030D-6E8A-4147-A177-3AD203B41FA5}">
                      <a16:colId xmlns:a16="http://schemas.microsoft.com/office/drawing/2014/main" val="2284879603"/>
                    </a:ext>
                  </a:extLst>
                </a:gridCol>
                <a:gridCol w="2020528">
                  <a:extLst>
                    <a:ext uri="{9D8B030D-6E8A-4147-A177-3AD203B41FA5}">
                      <a16:colId xmlns:a16="http://schemas.microsoft.com/office/drawing/2014/main" val="3617381495"/>
                    </a:ext>
                  </a:extLst>
                </a:gridCol>
              </a:tblGrid>
              <a:tr h="855407"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Slastičar / Slastičarka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Ugostiteljsko - turistička škola, Osijek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13.9.2022.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00045"/>
                  </a:ext>
                </a:extLst>
              </a:tr>
            </a:tbl>
          </a:graphicData>
        </a:graphic>
      </p:graphicFrame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AF4E401C-4E3F-4E4D-8698-D6776E23B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74930"/>
              </p:ext>
            </p:extLst>
          </p:nvPr>
        </p:nvGraphicFramePr>
        <p:xfrm>
          <a:off x="3097161" y="4815089"/>
          <a:ext cx="8790040" cy="855407"/>
        </p:xfrm>
        <a:graphic>
          <a:graphicData uri="http://schemas.openxmlformats.org/drawingml/2006/table">
            <a:tbl>
              <a:tblPr/>
              <a:tblGrid>
                <a:gridCol w="3480620">
                  <a:extLst>
                    <a:ext uri="{9D8B030D-6E8A-4147-A177-3AD203B41FA5}">
                      <a16:colId xmlns:a16="http://schemas.microsoft.com/office/drawing/2014/main" val="1244080701"/>
                    </a:ext>
                  </a:extLst>
                </a:gridCol>
                <a:gridCol w="3288892">
                  <a:extLst>
                    <a:ext uri="{9D8B030D-6E8A-4147-A177-3AD203B41FA5}">
                      <a16:colId xmlns:a16="http://schemas.microsoft.com/office/drawing/2014/main" val="2284879603"/>
                    </a:ext>
                  </a:extLst>
                </a:gridCol>
                <a:gridCol w="2020528">
                  <a:extLst>
                    <a:ext uri="{9D8B030D-6E8A-4147-A177-3AD203B41FA5}">
                      <a16:colId xmlns:a16="http://schemas.microsoft.com/office/drawing/2014/main" val="3617381495"/>
                    </a:ext>
                  </a:extLst>
                </a:gridCol>
              </a:tblGrid>
              <a:tr h="855407"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Slastičar / Slastičarka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Ugostiteljsko - turistička škola, Osijek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effectLst/>
                        </a:rPr>
                        <a:t>28.4.2023.</a:t>
                      </a:r>
                    </a:p>
                  </a:txBody>
                  <a:tcPr marL="69843" marR="69843" marT="21826" marB="2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00045"/>
                  </a:ext>
                </a:extLst>
              </a:tr>
            </a:tbl>
          </a:graphicData>
        </a:graphic>
      </p:graphicFrame>
      <p:sp>
        <p:nvSpPr>
          <p:cNvPr id="11" name="TekstniOkvir 10">
            <a:extLst>
              <a:ext uri="{FF2B5EF4-FFF2-40B4-BE49-F238E27FC236}">
                <a16:creationId xmlns:a16="http://schemas.microsoft.com/office/drawing/2014/main" id="{9600EBBA-F616-4AB4-AA81-98148275B2AD}"/>
              </a:ext>
            </a:extLst>
          </p:cNvPr>
          <p:cNvSpPr txBox="1"/>
          <p:nvPr/>
        </p:nvSpPr>
        <p:spPr>
          <a:xfrm>
            <a:off x="304799" y="1862389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ZANIMANJA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E2D1ABE-6C92-4BAF-8F9F-F0250DC6626E}"/>
              </a:ext>
            </a:extLst>
          </p:cNvPr>
          <p:cNvSpPr txBox="1"/>
          <p:nvPr/>
        </p:nvSpPr>
        <p:spPr>
          <a:xfrm>
            <a:off x="203237" y="3356204"/>
            <a:ext cx="224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STANDARD </a:t>
            </a:r>
          </a:p>
          <a:p>
            <a:pPr algn="ctr"/>
            <a:r>
              <a:rPr lang="hr-HR" sz="2400" b="1" dirty="0"/>
              <a:t>KVALIFIKACIJE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F8C98B4-1EB8-4B5E-80C5-C6A21B3100B7}"/>
              </a:ext>
            </a:extLst>
          </p:cNvPr>
          <p:cNvSpPr txBox="1"/>
          <p:nvPr/>
        </p:nvSpPr>
        <p:spPr>
          <a:xfrm>
            <a:off x="364686" y="4815089"/>
            <a:ext cx="19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STRUKOVNI KURIKUL</a:t>
            </a:r>
          </a:p>
        </p:txBody>
      </p:sp>
    </p:spTree>
    <p:extLst>
      <p:ext uri="{BB962C8B-B14F-4D97-AF65-F5344CB8AC3E}">
        <p14:creationId xmlns:p14="http://schemas.microsoft.com/office/powerpoint/2010/main" val="268005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158222-A73E-4E31-8ECB-BDCEB40C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28" y="2507674"/>
            <a:ext cx="9745276" cy="22265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Moderniziran je kurikulum za sva tri razreda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Kurikulum je prilagođen modularnoj nastavi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Odobrena je eksperimentalna provedba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Trenutno se provodi u Ugostiteljsko turističkoj školi Osijek</a:t>
            </a:r>
            <a:endParaRPr lang="en-US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969BF-BE28-489B-8727-8919886B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826" y="159002"/>
            <a:ext cx="10632022" cy="1655762"/>
          </a:xfrm>
        </p:spPr>
        <p:txBody>
          <a:bodyPr/>
          <a:lstStyle/>
          <a:p>
            <a:r>
              <a:rPr lang="hr-HR" dirty="0"/>
              <a:t>Slastičar, HKO razine 4.1.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2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B0559-CA66-4449-88F9-649BFAED0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377" y="623829"/>
            <a:ext cx="2909993" cy="804812"/>
          </a:xfrm>
        </p:spPr>
        <p:txBody>
          <a:bodyPr>
            <a:normAutofit fontScale="90000"/>
          </a:bodyPr>
          <a:lstStyle/>
          <a:p>
            <a:r>
              <a:rPr lang="hr-HR" dirty="0"/>
              <a:t>1. Razred</a:t>
            </a:r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DB80CDBC-0721-443F-B796-D810B31D0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70" y="272790"/>
            <a:ext cx="8324869" cy="55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9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20E321-339F-47E9-A609-6A1ABB783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464" y="518056"/>
            <a:ext cx="10632022" cy="955641"/>
          </a:xfrm>
        </p:spPr>
        <p:txBody>
          <a:bodyPr/>
          <a:lstStyle/>
          <a:p>
            <a:r>
              <a:rPr lang="hr-HR" dirty="0"/>
              <a:t>2. razred</a:t>
            </a:r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A1AB0A66-8EA1-475A-A8C4-034403241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084" y="355473"/>
            <a:ext cx="7852903" cy="55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8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2AA15-2D63-4F0F-9C58-1B4CA2686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54" y="675550"/>
            <a:ext cx="10632022" cy="927361"/>
          </a:xfrm>
        </p:spPr>
        <p:txBody>
          <a:bodyPr/>
          <a:lstStyle/>
          <a:p>
            <a:r>
              <a:rPr lang="hr-HR" dirty="0"/>
              <a:t>3. razred</a:t>
            </a:r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E3B231EA-1C74-4930-ABC3-5A1367C1B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751" y="377487"/>
            <a:ext cx="7503520" cy="53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S_RCK_Virtuos_PowerPoint" id="{15D5484E-3844-5840-9DFC-2F88A9B034C0}" vid="{8CA98943-01DA-E74E-87AE-2463A986C18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S_RCK_Virtuos_PowerPoint" id="{15D5484E-3844-5840-9DFC-2F88A9B034C0}" vid="{8CA98943-01DA-E74E-87AE-2463A986C187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af98e4b-b033-4dc1-82f9-6ff49d6475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6218BBB74D7C4891E26DC55C78D9A2" ma:contentTypeVersion="15" ma:contentTypeDescription="Stvaranje novog dokumenta." ma:contentTypeScope="" ma:versionID="cc0d68d700d304d8b97628b18cfd2827">
  <xsd:schema xmlns:xsd="http://www.w3.org/2001/XMLSchema" xmlns:xs="http://www.w3.org/2001/XMLSchema" xmlns:p="http://schemas.microsoft.com/office/2006/metadata/properties" xmlns:ns3="0af98e4b-b033-4dc1-82f9-6ff49d647588" xmlns:ns4="5fea3d0a-c9dc-47bf-9c93-6bc550838eb2" targetNamespace="http://schemas.microsoft.com/office/2006/metadata/properties" ma:root="true" ma:fieldsID="7ccbffc0b3a89f7f8a54e7d17c176fd7" ns3:_="" ns4:_="">
    <xsd:import namespace="0af98e4b-b033-4dc1-82f9-6ff49d647588"/>
    <xsd:import namespace="5fea3d0a-c9dc-47bf-9c93-6bc550838e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98e4b-b033-4dc1-82f9-6ff49d647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a3d0a-c9dc-47bf-9c93-6bc550838e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E189E0-5824-4F73-8DBD-74154E10F1FB}">
  <ds:schemaRefs>
    <ds:schemaRef ds:uri="http://purl.org/dc/terms/"/>
    <ds:schemaRef ds:uri="http://www.w3.org/XML/1998/namespace"/>
    <ds:schemaRef ds:uri="http://purl.org/dc/dcmitype/"/>
    <ds:schemaRef ds:uri="0af98e4b-b033-4dc1-82f9-6ff49d647588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fea3d0a-c9dc-47bf-9c93-6bc550838eb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3E81054-4F92-4000-8650-BA029C3122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15F80-72CF-4F48-B9FE-D91BF74B5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f98e4b-b033-4dc1-82f9-6ff49d647588"/>
    <ds:schemaRef ds:uri="5fea3d0a-c9dc-47bf-9c93-6bc550838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1629</Words>
  <Application>Microsoft Office PowerPoint</Application>
  <PresentationFormat>Široki zaslon</PresentationFormat>
  <Paragraphs>210</Paragraphs>
  <Slides>35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EB GARAMOND REGULAR ROMAN</vt:lpstr>
      <vt:lpstr>Poppins</vt:lpstr>
      <vt:lpstr>Office Theme</vt:lpstr>
      <vt:lpstr>2_Office Theme</vt:lpstr>
      <vt:lpstr>Tema sustava Office</vt:lpstr>
      <vt:lpstr>DATUM - VRIJEME - MJESTO</vt:lpstr>
      <vt:lpstr>Ugostiteljsko-turistička škola</vt:lpstr>
      <vt:lpstr>Razvoj i/ili unaprjeđenje te provedba programa redovitog strukovnog obrazovanja, programa za obrazovanje odraslih i programa cjeloživotnog učenja</vt:lpstr>
      <vt:lpstr>Slastičar - HKO razina 4.1.</vt:lpstr>
      <vt:lpstr>Slastičar, HKO razine 4.1.</vt:lpstr>
      <vt:lpstr>Slastičar, HKO razine 4.1.</vt:lpstr>
      <vt:lpstr>1. Razred</vt:lpstr>
      <vt:lpstr>2. razred</vt:lpstr>
      <vt:lpstr>3. razred</vt:lpstr>
      <vt:lpstr>PowerPoint prezentacija</vt:lpstr>
      <vt:lpstr>Slastičar specijalist restoranskih deserata, HKO razine 5.</vt:lpstr>
      <vt:lpstr>Slastičar specijalist restoranskih deserata – HKO 5.</vt:lpstr>
      <vt:lpstr>Slastičar specijalist restoranskih deserata – HKO 5.</vt:lpstr>
      <vt:lpstr>PowerPoint prezentacija</vt:lpstr>
      <vt:lpstr>Kuhar specijalist prilagođenih oblika prehrane, HKO razine 5.</vt:lpstr>
      <vt:lpstr>Kuhar specijalist prilagođenih oblika prehrane – HKO razina 5</vt:lpstr>
      <vt:lpstr>Kuhar specijalist prilagođenih oblika prehrane – HKO razina 5</vt:lpstr>
      <vt:lpstr>PowerPoint prezentacija</vt:lpstr>
      <vt:lpstr>Voditelj barskog poslovanja, HKO razine 5.</vt:lpstr>
      <vt:lpstr>Voditelj barskog poslovanja – HKO 5.</vt:lpstr>
      <vt:lpstr>Voditelj barskog poslovanja – HKO 5.</vt:lpstr>
      <vt:lpstr>PowerPoint prezentacija</vt:lpstr>
      <vt:lpstr>Specijalist razvoja regenerativnog turizma, HKO razine 5.</vt:lpstr>
      <vt:lpstr>Specijalist razvoja regenerativnog turizma, HKO razine 5.</vt:lpstr>
      <vt:lpstr>Specijalist razvoja regenerativnog turizma, HKO razine 5.</vt:lpstr>
      <vt:lpstr>Specijalist razvoja regenerativnog turizma, HKO razine 5.</vt:lpstr>
      <vt:lpstr>Individualizirani  programi </vt:lpstr>
      <vt:lpstr>Individualizirani programi odraslih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NADNASLOV</dc:title>
  <dc:creator>Symbol d.o.o.</dc:creator>
  <cp:lastModifiedBy>Korisnik</cp:lastModifiedBy>
  <cp:revision>229</cp:revision>
  <dcterms:created xsi:type="dcterms:W3CDTF">2021-03-30T11:11:41Z</dcterms:created>
  <dcterms:modified xsi:type="dcterms:W3CDTF">2023-10-04T07:43:05Z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0x010100936218BBB74D7C4891E26DC55C78D9A2</vt:lpwstr>
  </property>
</Properties>
</file>