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84" r:id="rId3"/>
    <p:sldId id="285" r:id="rId4"/>
    <p:sldId id="261" r:id="rId5"/>
    <p:sldId id="296" r:id="rId6"/>
    <p:sldId id="259" r:id="rId7"/>
    <p:sldId id="265" r:id="rId8"/>
    <p:sldId id="280" r:id="rId9"/>
    <p:sldId id="288" r:id="rId10"/>
    <p:sldId id="295" r:id="rId11"/>
    <p:sldId id="289" r:id="rId12"/>
    <p:sldId id="291" r:id="rId13"/>
    <p:sldId id="292" r:id="rId14"/>
    <p:sldId id="293" r:id="rId15"/>
    <p:sldId id="294" r:id="rId16"/>
    <p:sldId id="276" r:id="rId17"/>
    <p:sldId id="297" r:id="rId18"/>
    <p:sldId id="277" r:id="rId19"/>
    <p:sldId id="278" r:id="rId20"/>
  </p:sldIdLst>
  <p:sldSz cx="9144000" cy="5143500" type="screen16x9"/>
  <p:notesSz cx="6858000" cy="9945688"/>
  <p:embeddedFontLst>
    <p:embeddedFont>
      <p:font typeface="Caveat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PT Sans Narrow" panose="020B0604020202020204" charset="-18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84916-FB75-461B-B09F-61CA801CCBD4}">
  <a:tblStyle styleId="{6B384916-FB75-461B-B09F-61CA801CCB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tjednu podizanja svijesti o medijskoj  pismenosti  pozvani  smo dodatno govoriti o  utjecaju medijskih poruka na mladog čovjeka. Tinejdžeri su vrlo osjetljiva skupina ljudi, svjesni razvojnih procesa kroz koje prolaze  i potrebe za prihvaćanjem i pripadanjem određenoj skupini, mišljenja sam da je glazba idealan način za pristup mladima. Radionica je namijenjena  srednjoškolcima i učenicima viših razreda osnovne škole i prilagođena provedbi u živo i online. Priprema radionice obuhvaća sljedeće aktivnosti: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938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65f90b4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65f90b49_0_2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Koje su ambicije u glazbenom svijetu? (novac, zabava, ljubav prema glazbi…)</a:t>
            </a:r>
          </a:p>
          <a:p>
            <a:r>
              <a:rPr lang="hr-HR" dirty="0" smtClean="0"/>
              <a:t>- Kako aktualna glazba utječe na stil života? (fizički izgled, osobnost, odricanje…?)</a:t>
            </a:r>
          </a:p>
          <a:p>
            <a:r>
              <a:rPr lang="hr-HR" dirty="0" smtClean="0"/>
              <a:t>- Pokušajmo navesti primjer glazbenika koji pjeva isključivo radi ljubavi prema glazbi? (ne radi u komercijalne svrhe)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378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69f815b6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69f815b6d_0_2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76837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768376784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d5b31eab8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d5b31eab86_1_1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5b31eab86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5b31eab86_0_31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4b813c674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d4b813c674_2_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s.co.uk/DocsRepository/4205/The%20Power%20of%20Music" TargetMode="External"/><Relationship Id="rId3" Type="http://schemas.openxmlformats.org/officeDocument/2006/relationships/hyperlink" Target="http://darhiv.ffzg.unizg.hr/id/eprint/26/1/SanjaCerovac.pdf" TargetMode="External"/><Relationship Id="rId7" Type="http://schemas.openxmlformats.org/officeDocument/2006/relationships/hyperlink" Target="https://www.researchgate.net/publication/344516828_POSTAVLJANJE_PITANJA_U_NAST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ayitforchange.org/wp-content/uploads/Play_it_for_change_National-Report_Croatia_HR.pdf" TargetMode="External"/><Relationship Id="rId5" Type="http://schemas.openxmlformats.org/officeDocument/2006/relationships/hyperlink" Target="https://djecamedija.org/2021/02/26/glazba-i-nasilje/" TargetMode="External"/><Relationship Id="rId4" Type="http://schemas.openxmlformats.org/officeDocument/2006/relationships/hyperlink" Target="https://ezadar.net.hr/lifestyle/3437139/sve-dobrobiti-slusanja-glazbe/" TargetMode="External"/><Relationship Id="rId9" Type="http://schemas.openxmlformats.org/officeDocument/2006/relationships/hyperlink" Target="https://thepsychologist.bps.org.uk/volume-16/edition-8/music-importa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senija.kesegi-krstin@skole.h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67500" y="600075"/>
            <a:ext cx="3943200" cy="14930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Snaga glazbe</a:t>
            </a:r>
            <a:endParaRPr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499" y="2726875"/>
            <a:ext cx="4258533" cy="19363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hr-HR" sz="1200" dirty="0"/>
              <a:t>Ž</a:t>
            </a:r>
            <a:r>
              <a:rPr lang="hr-HR" sz="1200" dirty="0" smtClean="0"/>
              <a:t>upanijski stručni skup stručnih </a:t>
            </a:r>
            <a:r>
              <a:rPr lang="hr-HR" sz="1200" dirty="0"/>
              <a:t>suradnika </a:t>
            </a:r>
            <a:r>
              <a:rPr lang="hr-HR" sz="1200" dirty="0" smtClean="0"/>
              <a:t>knjižničara </a:t>
            </a:r>
            <a:r>
              <a:rPr lang="hr-HR" sz="1200" dirty="0"/>
              <a:t>srednjih škola Osječko-baranjske </a:t>
            </a:r>
            <a:r>
              <a:rPr lang="hr-HR" sz="1200" dirty="0" smtClean="0"/>
              <a:t>županije, 2</a:t>
            </a:r>
            <a:r>
              <a:rPr lang="hr-HR" sz="1200" dirty="0"/>
              <a:t>. </a:t>
            </a:r>
            <a:r>
              <a:rPr lang="hr-HR" sz="1200" dirty="0" err="1" smtClean="0"/>
              <a:t>webinar</a:t>
            </a:r>
            <a:r>
              <a:rPr lang="hr-HR" sz="1200" dirty="0" smtClean="0"/>
              <a:t> </a:t>
            </a:r>
            <a:endParaRPr lang="hr-HR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i="1" dirty="0" smtClean="0"/>
              <a:t>Ksenija </a:t>
            </a:r>
            <a:r>
              <a:rPr lang="hr-HR" sz="1600" i="1" dirty="0" err="1"/>
              <a:t>Kesegi-Krstin,prof</a:t>
            </a:r>
            <a:r>
              <a:rPr lang="hr-HR" sz="1600" i="1" dirty="0"/>
              <a:t>. i dipl. knjižničarka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13"/>
          <p:cNvSpPr txBox="1"/>
          <p:nvPr/>
        </p:nvSpPr>
        <p:spPr>
          <a:xfrm>
            <a:off x="4833302" y="2632887"/>
            <a:ext cx="4017823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fld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Slika 5" descr="Slika na kojoj se prikazuje oružje, grupa, gomila, raketa&#10;&#10;Opis je automatski generiran">
            <a:extLst>
              <a:ext uri="{FF2B5EF4-FFF2-40B4-BE49-F238E27FC236}">
                <a16:creationId xmlns:a16="http://schemas.microsoft.com/office/drawing/2014/main" id="{9A8AD8E2-AD95-4B02-917D-1A7F8DE0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667" y="179747"/>
            <a:ext cx="4327092" cy="288472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5BA3A8C-1187-41CD-9ACD-1DDCB597A194}"/>
              </a:ext>
            </a:extLst>
          </p:cNvPr>
          <p:cNvSpPr txBox="1"/>
          <p:nvPr/>
        </p:nvSpPr>
        <p:spPr>
          <a:xfrm>
            <a:off x="4678667" y="3153103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/>
              <a:t>https://pixabay.com/photos/disco-stage-buehenbeleuchtung-22476/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1639" y="0"/>
            <a:ext cx="4045200" cy="1675800"/>
          </a:xfrm>
        </p:spPr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5865" y="2150406"/>
            <a:ext cx="4045200" cy="12351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 Mogućnosti= prilike</a:t>
            </a:r>
          </a:p>
          <a:p>
            <a:r>
              <a:rPr lang="hr-HR" dirty="0" smtClean="0"/>
              <a:t>razgovor</a:t>
            </a:r>
          </a:p>
          <a:p>
            <a:r>
              <a:rPr lang="hr-HR" dirty="0"/>
              <a:t>a</a:t>
            </a:r>
            <a:r>
              <a:rPr lang="hr-HR" dirty="0" smtClean="0"/>
              <a:t>nketa</a:t>
            </a:r>
          </a:p>
          <a:p>
            <a:r>
              <a:rPr lang="hr-HR" dirty="0" smtClean="0"/>
              <a:t>istraživanje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Koju vrstu glazbe slušaš?</a:t>
            </a:r>
          </a:p>
          <a:p>
            <a:r>
              <a:rPr lang="hr-HR" dirty="0" smtClean="0"/>
              <a:t>Objasni ulogu  glazbe u svom životu?</a:t>
            </a:r>
          </a:p>
          <a:p>
            <a:r>
              <a:rPr lang="hr-HR" dirty="0" smtClean="0"/>
              <a:t>Sjećaš li se pjesme koja te je posebno dirnula? </a:t>
            </a:r>
            <a:endParaRPr lang="hr-HR" dirty="0"/>
          </a:p>
          <a:p>
            <a:r>
              <a:rPr lang="hr-HR" dirty="0" smtClean="0"/>
              <a:t>Zašto je tako utjecala na tebe?</a:t>
            </a:r>
          </a:p>
          <a:p>
            <a:r>
              <a:rPr lang="hr-HR" dirty="0" smtClean="0"/>
              <a:t>Koliko okolina/trendovi utječu na tvoj izbor glazbe?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10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250344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2C99B-3496-4D4B-8FEF-BC8FD50D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Grupa A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A9A90A6-9FA1-47F1-A454-98ABD4DDF8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11</a:t>
            </a:fld>
            <a:endParaRPr lang="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EA4C7D6-23B1-4CF3-9188-81AF1F9061C6}"/>
              </a:ext>
            </a:extLst>
          </p:cNvPr>
          <p:cNvSpPr txBox="1"/>
          <p:nvPr/>
        </p:nvSpPr>
        <p:spPr>
          <a:xfrm>
            <a:off x="311700" y="2728912"/>
            <a:ext cx="8571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* </a:t>
            </a:r>
            <a: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Dokaži da je glazba posao/biznis</a:t>
            </a:r>
            <a:br>
              <a:rPr lang="pl-PL" sz="2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hr-HR" sz="2000" dirty="0" smtClean="0">
                <a:solidFill>
                  <a:schemeClr val="bg1"/>
                </a:solidFill>
                <a:latin typeface="+mj-lt"/>
              </a:rPr>
              <a:t>*  </a:t>
            </a:r>
            <a:r>
              <a:rPr lang="hr-H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Navedi 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primjere društvenih /gospodarskih grana u kojima glazba </a:t>
            </a:r>
            <a:r>
              <a:rPr lang="hr-H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         </a:t>
            </a:r>
          </a:p>
          <a:p>
            <a:r>
              <a:rPr lang="hr-H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 ima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značajan </a:t>
            </a:r>
            <a:r>
              <a:rPr lang="hr-HR" sz="2000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utjecaj</a:t>
            </a:r>
          </a:p>
          <a:p>
            <a:endParaRPr lang="hr-HR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52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7477E-BC1A-4B6F-8E2A-3267EE85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effectLst/>
                <a:latin typeface="PT Sans Narrow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Grupa B </a:t>
            </a:r>
            <a:endParaRPr lang="hr-HR" dirty="0">
              <a:latin typeface="PT Sans Narrow" panose="020B0604020202020204" charset="-18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6357CD2-4F22-4C4E-9A22-BCC03F0A8E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12</a:t>
            </a:fld>
            <a:endParaRPr lang="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9B299A-E5FC-4F70-98E9-04F6E78C9CFC}"/>
              </a:ext>
            </a:extLst>
          </p:cNvPr>
          <p:cNvSpPr txBox="1"/>
          <p:nvPr/>
        </p:nvSpPr>
        <p:spPr>
          <a:xfrm>
            <a:off x="423268" y="2915662"/>
            <a:ext cx="8049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Navedi dobrobiti glazbe na : 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a</a:t>
            </a:r>
            <a:r>
              <a:rPr lang="hr-HR" sz="2000" dirty="0">
                <a:solidFill>
                  <a:schemeClr val="bg1"/>
                </a:solidFill>
              </a:rPr>
              <a:t>) f</a:t>
            </a:r>
            <a:r>
              <a:rPr lang="hr-HR" sz="2000" dirty="0" smtClean="0">
                <a:solidFill>
                  <a:schemeClr val="bg1"/>
                </a:solidFill>
              </a:rPr>
              <a:t>iziološke procese u tijelu pojedinca</a:t>
            </a: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b) emocionalni život pojedinca</a:t>
            </a:r>
          </a:p>
          <a:p>
            <a:r>
              <a:rPr lang="hr-HR" sz="2000" dirty="0">
                <a:solidFill>
                  <a:schemeClr val="bg1"/>
                </a:solidFill>
              </a:rPr>
              <a:t>c</a:t>
            </a:r>
            <a:r>
              <a:rPr lang="hr-HR" sz="2000" dirty="0" smtClean="0">
                <a:solidFill>
                  <a:schemeClr val="bg1"/>
                </a:solidFill>
              </a:rPr>
              <a:t>) socijalni/kulturološki razvoj pojedinca 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7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Grupa C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13</a:t>
            </a:fld>
            <a:endParaRPr lang="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9B299A-E5FC-4F70-98E9-04F6E78C9CFC}"/>
              </a:ext>
            </a:extLst>
          </p:cNvPr>
          <p:cNvSpPr txBox="1"/>
          <p:nvPr/>
        </p:nvSpPr>
        <p:spPr>
          <a:xfrm>
            <a:off x="423267" y="2756452"/>
            <a:ext cx="83032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Raspravljaj na osnovu JEDNOG problemskog pitanja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a) Potiču li audiovizualni mediji nasilje?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b) Ima li glazba negativan utjecaj na čovjeka?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c) Može li glazba pomoći u razvoju čitanja?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00" y="141154"/>
            <a:ext cx="8361848" cy="395799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Grupa D - </a:t>
            </a:r>
            <a:r>
              <a:rPr lang="hr-HR" sz="2200" b="0" dirty="0" smtClean="0">
                <a:solidFill>
                  <a:schemeClr val="bg2">
                    <a:lumMod val="50000"/>
                  </a:schemeClr>
                </a:solidFill>
              </a:rPr>
              <a:t>Analiziraj </a:t>
            </a:r>
            <a:r>
              <a:rPr lang="hr-HR" sz="2200" b="0" dirty="0">
                <a:solidFill>
                  <a:schemeClr val="bg2">
                    <a:lumMod val="50000"/>
                  </a:schemeClr>
                </a:solidFill>
              </a:rPr>
              <a:t>predloženi tekst </a:t>
            </a:r>
            <a:r>
              <a:rPr lang="hr-HR" sz="2200" b="0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hr-HR" sz="2200" b="0" dirty="0">
                <a:solidFill>
                  <a:schemeClr val="bg2">
                    <a:lumMod val="50000"/>
                  </a:schemeClr>
                </a:solidFill>
              </a:rPr>
              <a:t>ispuni ponuđenu tablicu</a:t>
            </a:r>
            <a:br>
              <a:rPr lang="hr-HR" sz="2200" b="0" dirty="0">
                <a:solidFill>
                  <a:schemeClr val="bg2">
                    <a:lumMod val="50000"/>
                  </a:schemeClr>
                </a:solidFill>
              </a:rPr>
            </a:br>
            <a:endParaRPr lang="hr-HR" sz="2200" b="0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2"/>
          </p:nvPr>
        </p:nvSpPr>
        <p:spPr>
          <a:xfrm>
            <a:off x="2504661" y="894523"/>
            <a:ext cx="2512623" cy="41148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Čekaj</a:t>
            </a: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kamo ćeš?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"Napuštam te."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"Ne, ne napuštaš. Vraćaj se!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Vraćamo se natrag.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Evo nas opet.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Tako je ludo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Jer kad ide dobro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 odlično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 sam Superman*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 vjetrom u leđima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Ona je </a:t>
            </a:r>
            <a:r>
              <a:rPr lang="hr-HR" sz="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Lois</a:t>
            </a: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Lane*.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 kad je loše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Grozno je.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Tako sam posramljen.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Puknuo sam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Vraćamo se natrag.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Evo nas opet.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Tako je ludo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Jer kad ide dobro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 odlično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Ja sam Superman*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 vjetrom u leđima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Ona je </a:t>
            </a:r>
            <a:r>
              <a:rPr lang="hr-HR" sz="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Lois</a:t>
            </a: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Lane*.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Ali kad je loše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Grozno je.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Tako sam posramljen.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Puknuo sam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Tko je taj lik?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 znam mu ni ime.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Stavio sam ruke na nju.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Više nikad neću tako nisko pasti.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Izgleda da ne znam ni sam koliko sam snažan.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hr-HR" sz="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 </a:t>
            </a:r>
          </a:p>
          <a:p>
            <a:pPr marL="0" lvl="0" indent="0">
              <a:lnSpc>
                <a:spcPct val="100000"/>
              </a:lnSpc>
              <a:buClr>
                <a:srgbClr val="000000"/>
              </a:buClr>
              <a:buSzTx/>
              <a:buNone/>
            </a:pPr>
            <a:endParaRPr lang="hr-HR" sz="80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endParaRPr lang="hr-HR" sz="8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14</a:t>
            </a:fld>
            <a:endParaRPr lang="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59B299A-E5FC-4F70-98E9-04F6E78C9CFC}"/>
              </a:ext>
            </a:extLst>
          </p:cNvPr>
          <p:cNvSpPr txBox="1"/>
          <p:nvPr/>
        </p:nvSpPr>
        <p:spPr>
          <a:xfrm>
            <a:off x="245165" y="894522"/>
            <a:ext cx="2259496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900" dirty="0" smtClean="0"/>
              <a:t>Samo </a:t>
            </a:r>
            <a:r>
              <a:rPr lang="hr-HR" sz="900" dirty="0"/>
              <a:t>ćeš stajati tamo</a:t>
            </a:r>
          </a:p>
          <a:p>
            <a:r>
              <a:rPr lang="hr-HR" sz="900" dirty="0"/>
              <a:t>I gledati kako gorim</a:t>
            </a:r>
          </a:p>
          <a:p>
            <a:r>
              <a:rPr lang="hr-HR" sz="900" dirty="0"/>
              <a:t>Ali to je u redu</a:t>
            </a:r>
          </a:p>
          <a:p>
            <a:r>
              <a:rPr lang="hr-HR" sz="900" dirty="0"/>
              <a:t>Jer mi se sviđa</a:t>
            </a:r>
          </a:p>
          <a:p>
            <a:r>
              <a:rPr lang="hr-HR" sz="900" dirty="0"/>
              <a:t>kako boli.</a:t>
            </a:r>
          </a:p>
          <a:p>
            <a:r>
              <a:rPr lang="hr-HR" sz="900" dirty="0"/>
              <a:t>Samo ćeš stajati tamo</a:t>
            </a:r>
          </a:p>
          <a:p>
            <a:r>
              <a:rPr lang="hr-HR" sz="900" dirty="0"/>
              <a:t>I slušati kako plačem</a:t>
            </a:r>
          </a:p>
          <a:p>
            <a:r>
              <a:rPr lang="hr-HR" sz="900" dirty="0"/>
              <a:t>No to je u </a:t>
            </a:r>
            <a:r>
              <a:rPr lang="hr-HR" sz="900" dirty="0" smtClean="0"/>
              <a:t>redu</a:t>
            </a:r>
            <a:r>
              <a:rPr lang="hr-HR" sz="900" dirty="0"/>
              <a:t> </a:t>
            </a:r>
          </a:p>
          <a:p>
            <a:r>
              <a:rPr lang="hr-HR" sz="900" dirty="0"/>
              <a:t>jer volim</a:t>
            </a:r>
          </a:p>
          <a:p>
            <a:r>
              <a:rPr lang="hr-HR" sz="900" dirty="0"/>
              <a:t>kako lažeš.</a:t>
            </a:r>
          </a:p>
          <a:p>
            <a:r>
              <a:rPr lang="hr-HR" sz="900" dirty="0"/>
              <a:t>Volim kako lažeš.</a:t>
            </a:r>
          </a:p>
          <a:p>
            <a:r>
              <a:rPr lang="hr-HR" sz="900" dirty="0"/>
              <a:t>Volim kako lažeš</a:t>
            </a:r>
            <a:r>
              <a:rPr lang="hr-HR" sz="900" dirty="0" smtClean="0"/>
              <a:t>.</a:t>
            </a:r>
            <a:r>
              <a:rPr lang="hr-HR" sz="900" dirty="0"/>
              <a:t/>
            </a:r>
            <a:br>
              <a:rPr lang="hr-HR" sz="900" dirty="0"/>
            </a:br>
            <a:r>
              <a:rPr lang="hr-HR" sz="900" dirty="0"/>
              <a:t>Ne mogu ti reći kako je zapravo.</a:t>
            </a:r>
          </a:p>
          <a:p>
            <a:r>
              <a:rPr lang="hr-HR" sz="900" dirty="0"/>
              <a:t>Mogu ti samo reći kakav je osjećaj.</a:t>
            </a:r>
          </a:p>
          <a:p>
            <a:r>
              <a:rPr lang="hr-HR" sz="900" dirty="0"/>
              <a:t>I sada imam čelični nož</a:t>
            </a:r>
          </a:p>
          <a:p>
            <a:r>
              <a:rPr lang="hr-HR" sz="900" dirty="0"/>
              <a:t>u svom dušniku</a:t>
            </a:r>
          </a:p>
          <a:p>
            <a:r>
              <a:rPr lang="hr-HR" sz="900" dirty="0"/>
              <a:t>Ne mogu disati ali se još borim</a:t>
            </a:r>
          </a:p>
          <a:p>
            <a:r>
              <a:rPr lang="hr-HR" sz="900" dirty="0"/>
              <a:t>Dok se mogu boriti</a:t>
            </a:r>
          </a:p>
          <a:p>
            <a:r>
              <a:rPr lang="hr-HR" sz="900" dirty="0"/>
              <a:t>Sve dok krivo izgleda pravo</a:t>
            </a:r>
          </a:p>
          <a:p>
            <a:r>
              <a:rPr lang="hr-HR" sz="900" dirty="0"/>
              <a:t>To je kao da letim.</a:t>
            </a:r>
          </a:p>
          <a:p>
            <a:r>
              <a:rPr lang="hr-HR" sz="900" dirty="0" err="1"/>
              <a:t>Nadrogiran</a:t>
            </a:r>
            <a:r>
              <a:rPr lang="hr-HR" sz="900" dirty="0"/>
              <a:t> ljubavlju</a:t>
            </a:r>
          </a:p>
          <a:p>
            <a:endParaRPr lang="hr-HR" sz="900" dirty="0"/>
          </a:p>
          <a:p>
            <a:r>
              <a:rPr lang="hr-HR" sz="900" i="1" dirty="0"/>
              <a:t>Opijen svojom mržnjom.</a:t>
            </a:r>
            <a:endParaRPr lang="hr-HR" sz="900" dirty="0"/>
          </a:p>
          <a:p>
            <a:r>
              <a:rPr lang="hr-HR" sz="900" i="1" dirty="0"/>
              <a:t>To je kao da ljutim boju.</a:t>
            </a:r>
            <a:endParaRPr lang="hr-HR" sz="900" dirty="0"/>
          </a:p>
          <a:p>
            <a:r>
              <a:rPr lang="hr-HR" sz="900" i="1" dirty="0"/>
              <a:t>I volim to što više patim</a:t>
            </a:r>
            <a:endParaRPr lang="hr-HR" sz="900" dirty="0"/>
          </a:p>
          <a:p>
            <a:r>
              <a:rPr lang="hr-HR" sz="900" i="1" dirty="0"/>
              <a:t>Gušim se i baš prije nego što se utopim</a:t>
            </a:r>
            <a:endParaRPr lang="hr-HR" sz="900" dirty="0"/>
          </a:p>
          <a:p>
            <a:r>
              <a:rPr lang="hr-HR" sz="900" i="1" dirty="0"/>
              <a:t>Ona me </a:t>
            </a:r>
            <a:r>
              <a:rPr lang="hr-HR" sz="900" i="1" dirty="0" smtClean="0"/>
              <a:t>spasi</a:t>
            </a:r>
          </a:p>
          <a:p>
            <a:r>
              <a:rPr lang="pl-PL" sz="900" dirty="0"/>
              <a:t>Ona me je*eno mrzi i volim to</a:t>
            </a:r>
          </a:p>
          <a:p>
            <a:endParaRPr lang="hr-HR" sz="9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378571"/>
              </p:ext>
            </p:extLst>
          </p:nvPr>
        </p:nvGraphicFramePr>
        <p:xfrm>
          <a:off x="4957649" y="2240646"/>
          <a:ext cx="4126716" cy="164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kument" r:id="rId3" imgW="5760448" imgH="2301707" progId="Word.Document.12">
                  <p:embed/>
                </p:oleObj>
              </mc:Choice>
              <mc:Fallback>
                <p:oleObj name="Dokument" r:id="rId3" imgW="5760448" imgH="23017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7649" y="2240646"/>
                        <a:ext cx="4126716" cy="1648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24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Grupa 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15</a:t>
            </a:fld>
            <a:endParaRPr lang="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9B299A-E5FC-4F70-98E9-04F6E78C9CFC}"/>
              </a:ext>
            </a:extLst>
          </p:cNvPr>
          <p:cNvSpPr txBox="1"/>
          <p:nvPr/>
        </p:nvSpPr>
        <p:spPr>
          <a:xfrm>
            <a:off x="311700" y="2805380"/>
            <a:ext cx="8049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Sastavi top listu preporučene glazbe za </a:t>
            </a:r>
          </a:p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 a) opuštanje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 b) vježbanje ili neku drugu fizičku aktivnost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Zaključak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Glazba </a:t>
            </a:r>
            <a:r>
              <a:rPr lang="hr" dirty="0" smtClean="0"/>
              <a:t>je dio čovjekova bića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</a:t>
            </a:r>
            <a:r>
              <a:rPr lang="hr" dirty="0" smtClean="0"/>
              <a:t>otiče intelektualni,osobni i socijalni razvoj čovjeka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P</a:t>
            </a:r>
            <a:r>
              <a:rPr lang="hr" dirty="0" smtClean="0"/>
              <a:t>omaže u odgoju i  obrazovanju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</a:t>
            </a:r>
            <a:r>
              <a:rPr lang="hr" dirty="0" smtClean="0"/>
              <a:t>ma terapijska svojstva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Audiovizualni </a:t>
            </a:r>
            <a:r>
              <a:rPr lang="hr" dirty="0"/>
              <a:t>mediji mogu prikazati </a:t>
            </a:r>
            <a:r>
              <a:rPr lang="hr" dirty="0" smtClean="0"/>
              <a:t>nasilje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dirty="0"/>
              <a:t>ALI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accent1"/>
                </a:solidFill>
              </a:rPr>
              <a:t>Važno je prepoznati njene poruke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lang="hr-HR" b="1" dirty="0" smtClean="0">
              <a:solidFill>
                <a:schemeClr val="accent1"/>
              </a:solidFill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hr-HR" dirty="0" smtClean="0">
                <a:solidFill>
                  <a:schemeClr val="accent1"/>
                </a:solidFill>
              </a:rPr>
              <a:t> </a:t>
            </a:r>
            <a:r>
              <a:rPr lang="hr-HR" dirty="0" err="1" smtClean="0">
                <a:solidFill>
                  <a:schemeClr val="accent1"/>
                </a:solidFill>
              </a:rPr>
              <a:t>Samovrjednovanje</a:t>
            </a:r>
            <a:r>
              <a:rPr lang="hr-HR" dirty="0" smtClean="0">
                <a:solidFill>
                  <a:schemeClr val="accent1"/>
                </a:solidFill>
              </a:rPr>
              <a:t> : https</a:t>
            </a:r>
            <a:r>
              <a:rPr lang="hr-HR" dirty="0">
                <a:solidFill>
                  <a:schemeClr val="accent1"/>
                </a:solidFill>
              </a:rPr>
              <a:t>://forms.gle/Sn8pdh5PPqvpCAif9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latin typeface="Open Sans"/>
                <a:ea typeface="Open Sans"/>
                <a:cs typeface="Open Sans"/>
                <a:sym typeface="Open Sans"/>
              </a:rPr>
              <a:t>16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Popis glazbe za opuštanje</a:t>
            </a:r>
            <a:endParaRPr lang="hr-HR" sz="24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endParaRPr lang="pl-PL" sz="1000" dirty="0"/>
          </a:p>
          <a:p>
            <a:pPr marL="114300" indent="0">
              <a:buNone/>
            </a:pPr>
            <a:r>
              <a:rPr lang="hr-HR" dirty="0"/>
              <a:t>Peder B. </a:t>
            </a:r>
            <a:r>
              <a:rPr lang="hr-HR" dirty="0" err="1"/>
              <a:t>Helland</a:t>
            </a:r>
            <a:r>
              <a:rPr lang="hr-HR" dirty="0"/>
              <a:t>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Relaksacija </a:t>
            </a:r>
            <a:r>
              <a:rPr lang="hr-HR" dirty="0"/>
              <a:t>piano </a:t>
            </a:r>
            <a:endParaRPr lang="hr-HR" dirty="0" smtClean="0"/>
          </a:p>
          <a:p>
            <a:pPr marL="114300" indent="0">
              <a:buNone/>
            </a:pPr>
            <a:r>
              <a:rPr lang="en-US" dirty="0" smtClean="0"/>
              <a:t>Still </a:t>
            </a:r>
            <a:r>
              <a:rPr lang="en-US" dirty="0"/>
              <a:t>water (</a:t>
            </a:r>
            <a:r>
              <a:rPr lang="en-US" dirty="0" err="1" smtClean="0"/>
              <a:t>Mrvica</a:t>
            </a:r>
            <a:r>
              <a:rPr lang="hr-HR" dirty="0"/>
              <a:t>)</a:t>
            </a:r>
            <a:r>
              <a:rPr lang="en-US" dirty="0" smtClean="0"/>
              <a:t> </a:t>
            </a:r>
            <a:endParaRPr lang="hr-HR" dirty="0" smtClean="0"/>
          </a:p>
          <a:p>
            <a:pPr marL="114300" indent="0">
              <a:buNone/>
            </a:pPr>
            <a:r>
              <a:rPr lang="hr-HR" dirty="0" err="1" smtClean="0"/>
              <a:t>Claudine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smtClean="0"/>
              <a:t>Mrvica) </a:t>
            </a:r>
          </a:p>
          <a:p>
            <a:pPr marL="114300" indent="0">
              <a:buNone/>
            </a:pPr>
            <a:r>
              <a:rPr lang="hr-HR" dirty="0" smtClean="0"/>
              <a:t>Za </a:t>
            </a:r>
            <a:r>
              <a:rPr lang="hr-HR" dirty="0"/>
              <a:t>Elisu </a:t>
            </a:r>
            <a:endParaRPr lang="hr-HR" dirty="0" smtClean="0"/>
          </a:p>
          <a:p>
            <a:pPr marL="114300" indent="0">
              <a:buNone/>
            </a:pPr>
            <a:r>
              <a:rPr lang="en-US" dirty="0" smtClean="0"/>
              <a:t>Mozart </a:t>
            </a:r>
            <a:r>
              <a:rPr lang="en-US" dirty="0"/>
              <a:t>heal the body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Mozart </a:t>
            </a:r>
            <a:r>
              <a:rPr lang="hr-HR" dirty="0"/>
              <a:t>432Hz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432 </a:t>
            </a:r>
            <a:r>
              <a:rPr lang="hr-HR" dirty="0"/>
              <a:t>Hz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528 </a:t>
            </a:r>
            <a:r>
              <a:rPr lang="hr-HR" dirty="0"/>
              <a:t>HZ 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Čarobna flauta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hr-HR" dirty="0" smtClean="0"/>
              <a:t>Evrybody </a:t>
            </a:r>
            <a:r>
              <a:rPr lang="hr-HR" dirty="0" err="1" smtClean="0"/>
              <a:t>Tallks</a:t>
            </a:r>
            <a:r>
              <a:rPr lang="hr-HR" dirty="0" smtClean="0"/>
              <a:t> -</a:t>
            </a:r>
            <a:r>
              <a:rPr lang="hr-HR" dirty="0"/>
              <a:t>Neon </a:t>
            </a:r>
            <a:r>
              <a:rPr lang="hr-HR" dirty="0" err="1" smtClean="0"/>
              <a:t>Trees</a:t>
            </a:r>
            <a:endParaRPr lang="hr-HR" dirty="0" smtClean="0"/>
          </a:p>
          <a:p>
            <a:pPr marL="139700" indent="0">
              <a:buNone/>
            </a:pPr>
            <a:r>
              <a:rPr lang="hr-HR" dirty="0"/>
              <a:t>Haps – </a:t>
            </a:r>
            <a:r>
              <a:rPr lang="hr-HR" dirty="0" err="1"/>
              <a:t>Pharrell</a:t>
            </a:r>
            <a:r>
              <a:rPr lang="hr-HR" dirty="0"/>
              <a:t> Williams</a:t>
            </a:r>
          </a:p>
          <a:p>
            <a:pPr marL="139700" indent="0">
              <a:buNone/>
            </a:pPr>
            <a:r>
              <a:rPr lang="hr-HR" dirty="0"/>
              <a:t>Love Me... - </a:t>
            </a:r>
            <a:r>
              <a:rPr lang="hr-HR" dirty="0" err="1"/>
              <a:t>Ellie</a:t>
            </a:r>
            <a:r>
              <a:rPr lang="hr-HR" dirty="0"/>
              <a:t> </a:t>
            </a:r>
            <a:r>
              <a:rPr lang="hr-HR" dirty="0" err="1"/>
              <a:t>Goulding</a:t>
            </a:r>
            <a:endParaRPr lang="hr-HR" dirty="0"/>
          </a:p>
          <a:p>
            <a:pPr marL="139700" indent="0">
              <a:buNone/>
            </a:pPr>
            <a:r>
              <a:rPr lang="en-US" dirty="0"/>
              <a:t>Time of Our Lives</a:t>
            </a:r>
            <a:r>
              <a:rPr lang="hr-HR" dirty="0"/>
              <a:t>- </a:t>
            </a:r>
            <a:r>
              <a:rPr lang="en-US" dirty="0" err="1"/>
              <a:t>Pitbull</a:t>
            </a:r>
            <a:r>
              <a:rPr lang="en-US" dirty="0"/>
              <a:t>, Ne-</a:t>
            </a:r>
            <a:r>
              <a:rPr lang="en-US" dirty="0" err="1"/>
              <a:t>Yo</a:t>
            </a:r>
            <a:endParaRPr lang="en-US" dirty="0"/>
          </a:p>
          <a:p>
            <a:pPr marL="139700" indent="0">
              <a:buNone/>
            </a:pPr>
            <a:r>
              <a:rPr lang="pl-PL" dirty="0"/>
              <a:t>We Boyz- Wiz Khalifa</a:t>
            </a:r>
          </a:p>
          <a:p>
            <a:pPr marL="139700" indent="0">
              <a:buNone/>
            </a:pPr>
            <a:r>
              <a:rPr lang="en-US" dirty="0"/>
              <a:t>House Work</a:t>
            </a:r>
            <a:r>
              <a:rPr lang="hr-HR" dirty="0"/>
              <a:t>- </a:t>
            </a:r>
            <a:r>
              <a:rPr lang="en-US" dirty="0" err="1"/>
              <a:t>Jax</a:t>
            </a:r>
            <a:r>
              <a:rPr lang="en-US" dirty="0"/>
              <a:t> Jones, Mike Dunn, MN</a:t>
            </a:r>
            <a:r>
              <a:rPr lang="hr-HR" dirty="0"/>
              <a:t>EK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Listen to the Music</a:t>
            </a:r>
            <a:r>
              <a:rPr lang="hr-HR" dirty="0"/>
              <a:t> - </a:t>
            </a:r>
            <a:r>
              <a:rPr lang="en-US" dirty="0"/>
              <a:t>The Doobie Brothers</a:t>
            </a:r>
          </a:p>
          <a:p>
            <a:pPr marL="139700" indent="0">
              <a:buNone/>
            </a:pPr>
            <a:r>
              <a:rPr lang="en-US" dirty="0"/>
              <a:t>Eye of the </a:t>
            </a:r>
            <a:r>
              <a:rPr lang="en-US" dirty="0" smtClean="0"/>
              <a:t>Tiger</a:t>
            </a:r>
            <a:r>
              <a:rPr lang="hr-HR" dirty="0" smtClean="0"/>
              <a:t>- </a:t>
            </a:r>
            <a:r>
              <a:rPr lang="en-US" dirty="0" smtClean="0"/>
              <a:t>Survivor</a:t>
            </a:r>
            <a:endParaRPr lang="en-US" dirty="0"/>
          </a:p>
          <a:p>
            <a:pPr marL="139700" indent="0">
              <a:buNone/>
            </a:pPr>
            <a:r>
              <a:rPr lang="hr-HR" dirty="0" err="1" smtClean="0"/>
              <a:t>Sugar</a:t>
            </a:r>
            <a:r>
              <a:rPr lang="hr-HR" dirty="0" smtClean="0"/>
              <a:t> – </a:t>
            </a:r>
            <a:r>
              <a:rPr lang="hr-HR" dirty="0" err="1" smtClean="0"/>
              <a:t>Maroon</a:t>
            </a:r>
            <a:r>
              <a:rPr lang="hr-HR" dirty="0" smtClean="0"/>
              <a:t> 5</a:t>
            </a:r>
          </a:p>
          <a:p>
            <a:pPr marL="139700" indent="0">
              <a:buNone/>
            </a:pPr>
            <a:r>
              <a:rPr lang="en-US" dirty="0" smtClean="0"/>
              <a:t>All </a:t>
            </a:r>
            <a:r>
              <a:rPr lang="en-US" dirty="0"/>
              <a:t>About That </a:t>
            </a:r>
            <a:r>
              <a:rPr lang="en-US" dirty="0" smtClean="0"/>
              <a:t>Bass</a:t>
            </a:r>
            <a:r>
              <a:rPr lang="hr-HR" dirty="0" smtClean="0"/>
              <a:t>- </a:t>
            </a:r>
            <a:r>
              <a:rPr lang="en-US" dirty="0" smtClean="0"/>
              <a:t>Meghan </a:t>
            </a:r>
            <a:r>
              <a:rPr lang="en-US" dirty="0"/>
              <a:t>Trainor </a:t>
            </a:r>
            <a:r>
              <a:rPr lang="en-US" dirty="0" smtClean="0"/>
              <a:t> </a:t>
            </a:r>
            <a:endParaRPr lang="en-US" dirty="0"/>
          </a:p>
          <a:p>
            <a:pPr marL="1397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17</a:t>
            </a:fld>
            <a:endParaRPr lang="hr"/>
          </a:p>
        </p:txBody>
      </p:sp>
      <p:sp>
        <p:nvSpPr>
          <p:cNvPr id="7" name="Pravokutnik 6"/>
          <p:cNvSpPr/>
          <p:nvPr/>
        </p:nvSpPr>
        <p:spPr>
          <a:xfrm>
            <a:off x="4875146" y="445025"/>
            <a:ext cx="391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chemeClr val="accent1"/>
                </a:solidFill>
                <a:latin typeface="PT Sans Narrow" panose="020B0604020202020204" charset="-18"/>
              </a:rPr>
              <a:t>Popis glazbe za vježbanje</a:t>
            </a:r>
            <a:endParaRPr lang="hr-HR" sz="2400" b="1" dirty="0">
              <a:solidFill>
                <a:schemeClr val="accent1"/>
              </a:solidFill>
              <a:latin typeface="PT Sans Narrow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634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IZVORI</a:t>
            </a: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hr" sz="1200" dirty="0"/>
              <a:t>Cerovac, Sanja.2005.Glazba i ponašanje-povezanost glazbenog žanra,teksta pjeme i pretpostavljenog ponašanja slušateljea pjesme. Diplomski rad. Filozofski fakultet Sveučilišta u Zagrebu. </a:t>
            </a:r>
            <a:r>
              <a:rPr lang="hr" sz="12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http://darhiv.ffzg.unizg.hr/id/eprint/26/1/SanjaCerovac.pdf</a:t>
            </a:r>
            <a:r>
              <a:rPr lang="hr" sz="1200" dirty="0"/>
              <a:t> (pristupljeno </a:t>
            </a:r>
            <a:r>
              <a:rPr lang="hr" sz="1200" dirty="0" smtClean="0"/>
              <a:t>20.4.2021</a:t>
            </a:r>
            <a:r>
              <a:rPr lang="hr" sz="1200" dirty="0"/>
              <a:t>.)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200" dirty="0"/>
              <a:t>Dobrobiti glazbe- </a:t>
            </a:r>
            <a:r>
              <a:rPr lang="hr" sz="1200" u="sng" dirty="0">
                <a:solidFill>
                  <a:schemeClr val="hlink"/>
                </a:solidFill>
                <a:hlinkClick r:id="rId4"/>
              </a:rPr>
              <a:t>https://ezadar.net.hr/lifestyle/3437139/sve-dobrobiti-slusanja-glazbe/</a:t>
            </a:r>
            <a:r>
              <a:rPr lang="hr" sz="1200" dirty="0"/>
              <a:t> ( pristupljeno </a:t>
            </a:r>
            <a:r>
              <a:rPr lang="hr" sz="1200" dirty="0" smtClean="0"/>
              <a:t>20.4.2021</a:t>
            </a:r>
            <a:r>
              <a:rPr lang="hr" sz="1200" dirty="0"/>
              <a:t>.)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200" dirty="0"/>
              <a:t>Hrubi,Tina. Glazba i nasilje. 2021. Djeca medija. </a:t>
            </a:r>
            <a:r>
              <a:rPr lang="hr" sz="1200" u="sng" dirty="0">
                <a:solidFill>
                  <a:schemeClr val="hlink"/>
                </a:solidFill>
                <a:hlinkClick r:id="rId5"/>
              </a:rPr>
              <a:t>https://djecamedija.org/2021/02/26/glazba-i-nasilje/</a:t>
            </a:r>
            <a:r>
              <a:rPr lang="hr" sz="1200" dirty="0"/>
              <a:t> (pristupljeno </a:t>
            </a:r>
            <a:r>
              <a:rPr lang="hr" sz="1200" dirty="0" smtClean="0"/>
              <a:t>20.4.2021</a:t>
            </a:r>
            <a:r>
              <a:rPr lang="hr" sz="1200" dirty="0"/>
              <a:t>.)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200" dirty="0"/>
              <a:t>Pokreni promjenu - Senzibilizacija i osnaživanje mladih za prevenciju rodno-uvjetovanog nasilja kroz audiovizualne medije i glazbu </a:t>
            </a:r>
            <a:r>
              <a:rPr lang="hr" sz="1200" u="sng" dirty="0">
                <a:solidFill>
                  <a:schemeClr val="hlink"/>
                </a:solidFill>
                <a:hlinkClick r:id="rId6"/>
              </a:rPr>
              <a:t>http://playitforchange.org/wp-content/uploads/Play_it_for_change_National-Report_Croatia_HR.pdf</a:t>
            </a:r>
            <a:r>
              <a:rPr lang="hr" sz="1200" dirty="0"/>
              <a:t>  (pristupljeno </a:t>
            </a:r>
            <a:r>
              <a:rPr lang="hr" sz="1200" dirty="0" smtClean="0"/>
              <a:t>20.4.2021</a:t>
            </a:r>
            <a:r>
              <a:rPr lang="hr" sz="1200" dirty="0"/>
              <a:t>.)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200" dirty="0"/>
              <a:t>Postavljanje pitanja u nastavi. </a:t>
            </a:r>
            <a:r>
              <a:rPr lang="hr" sz="1200" u="sng" dirty="0">
                <a:solidFill>
                  <a:schemeClr val="hlink"/>
                </a:solidFill>
                <a:hlinkClick r:id="rId7"/>
              </a:rPr>
              <a:t>https://www.researchgate.net/publication/344516828_POSTAVLJANJE_PITANJA_U_NASTAVI</a:t>
            </a:r>
            <a:r>
              <a:rPr lang="hr" sz="1200" dirty="0"/>
              <a:t> (pristupljeno </a:t>
            </a:r>
            <a:r>
              <a:rPr lang="hr" sz="1200" dirty="0" smtClean="0"/>
              <a:t>20. </a:t>
            </a:r>
            <a:r>
              <a:rPr lang="hr" sz="1200" dirty="0"/>
              <a:t>4.2021.)</a:t>
            </a:r>
            <a:endParaRPr sz="12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1200" dirty="0"/>
              <a:t>Hallam, S. (2001). The power of </a:t>
            </a:r>
            <a:r>
              <a:rPr lang="en-US" sz="1200" dirty="0" smtClean="0"/>
              <a:t>music.</a:t>
            </a:r>
            <a:r>
              <a:rPr lang="hr-HR" sz="1200" dirty="0"/>
              <a:t> </a:t>
            </a:r>
            <a:r>
              <a:rPr lang="hr-HR" sz="1200" dirty="0" smtClean="0"/>
              <a:t> </a:t>
            </a:r>
            <a:r>
              <a:rPr lang="en-US" sz="1200" dirty="0" smtClean="0">
                <a:hlinkClick r:id="rId8"/>
              </a:rPr>
              <a:t>www.prs.co.uk/DocsRepository/4205/The%20Power%20of%20Music%20</a:t>
            </a:r>
            <a:r>
              <a:rPr lang="hr-HR" sz="1200" dirty="0" smtClean="0"/>
              <a:t> (</a:t>
            </a:r>
            <a:r>
              <a:rPr lang="hr-HR" sz="1200" dirty="0" err="1" smtClean="0"/>
              <a:t>pristupljeno</a:t>
            </a:r>
            <a:r>
              <a:rPr lang="hr-HR" sz="1200" dirty="0" smtClean="0"/>
              <a:t> 20.4. 2021.)</a:t>
            </a:r>
            <a:endParaRPr lang="hr-HR" sz="12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1200" dirty="0"/>
              <a:t>North, A.C. </a:t>
            </a:r>
            <a:r>
              <a:rPr lang="en-US" sz="1200" dirty="0" err="1"/>
              <a:t>i</a:t>
            </a:r>
            <a:r>
              <a:rPr lang="en-US" sz="1200" dirty="0"/>
              <a:t> Hargreaves, D.J. (2003). Is music important? The Psychologist 16, </a:t>
            </a:r>
            <a:r>
              <a:rPr lang="en-US" sz="1200" dirty="0" smtClean="0"/>
              <a:t>410-</a:t>
            </a:r>
            <a:r>
              <a:rPr lang="hr-HR" sz="1200" dirty="0" smtClean="0"/>
              <a:t> </a:t>
            </a:r>
            <a:r>
              <a:rPr lang="en-US" sz="1200" dirty="0"/>
              <a:t>416; </a:t>
            </a:r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thepsychologist.bps.org.uk/volume-16/edition-8/music-important</a:t>
            </a:r>
            <a:r>
              <a:rPr lang="en-US" sz="1200" dirty="0" smtClean="0"/>
              <a:t> </a:t>
            </a:r>
            <a:r>
              <a:rPr lang="en-US" sz="1200" dirty="0"/>
              <a:t>(</a:t>
            </a:r>
            <a:r>
              <a:rPr lang="en-US" sz="1200" dirty="0" err="1"/>
              <a:t>pristupljeno</a:t>
            </a:r>
            <a:r>
              <a:rPr lang="en-US" sz="1200" dirty="0"/>
              <a:t> </a:t>
            </a:r>
            <a:r>
              <a:rPr lang="en-US" sz="1200" dirty="0" smtClean="0"/>
              <a:t>2</a:t>
            </a:r>
            <a:r>
              <a:rPr lang="hr-HR" sz="1200" dirty="0" smtClean="0"/>
              <a:t>0</a:t>
            </a:r>
            <a:r>
              <a:rPr lang="en-US" sz="1200" dirty="0" smtClean="0"/>
              <a:t>.4.2021</a:t>
            </a:r>
            <a:r>
              <a:rPr lang="en-US" sz="1200" dirty="0"/>
              <a:t>.)</a:t>
            </a:r>
          </a:p>
          <a:p>
            <a:pPr marL="0" lvl="0" indent="0">
              <a:spcBef>
                <a:spcPts val="1200"/>
              </a:spcBef>
              <a:buNone/>
            </a:pPr>
            <a:endParaRPr lang="hr-HR" sz="12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48" name="Google Shape;24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latin typeface="Open Sans"/>
                <a:ea typeface="Open Sans"/>
                <a:cs typeface="Open Sans"/>
                <a:sym typeface="Open Sans"/>
              </a:rPr>
              <a:t>18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364434" y="1039675"/>
            <a:ext cx="3946265" cy="13589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Hvala</a:t>
            </a:r>
            <a:endParaRPr dirty="0"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2"/>
          </p:nvPr>
        </p:nvSpPr>
        <p:spPr>
          <a:xfrm>
            <a:off x="4939499" y="724200"/>
            <a:ext cx="3840065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500" i="1" dirty="0">
                <a:latin typeface="Caveat"/>
                <a:ea typeface="Caveat"/>
                <a:cs typeface="Caveat"/>
                <a:sym typeface="Caveat"/>
              </a:rPr>
              <a:t>Glazba je zvonka </a:t>
            </a:r>
            <a:r>
              <a:rPr lang="hr" sz="3500" i="1" dirty="0" smtClean="0">
                <a:latin typeface="Caveat"/>
                <a:ea typeface="Caveat"/>
                <a:cs typeface="Caveat"/>
                <a:sym typeface="Caveat"/>
              </a:rPr>
              <a:t>radost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500" i="1" dirty="0" smtClean="0">
                <a:latin typeface="Caveat"/>
                <a:ea typeface="Caveat"/>
                <a:cs typeface="Caveat"/>
                <a:sym typeface="Caveat"/>
              </a:rPr>
              <a:t>Uživajte </a:t>
            </a:r>
            <a:r>
              <a:rPr lang="hr" sz="3500" i="1" dirty="0">
                <a:latin typeface="Caveat"/>
                <a:ea typeface="Caveat"/>
                <a:cs typeface="Caveat"/>
                <a:sym typeface="Caveat"/>
              </a:rPr>
              <a:t>u njoj</a:t>
            </a:r>
            <a:endParaRPr sz="3500" i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>
            <a:off x="364434" y="3140765"/>
            <a:ext cx="4128052" cy="13392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/>
              <a:t>Ksenija Kesegi-Krstin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 smtClean="0">
                <a:hlinkClick r:id="rId3"/>
              </a:rPr>
              <a:t>ksenija.kesegi-krstin@skole.hr</a:t>
            </a:r>
            <a:endParaRPr lang="hr" sz="1600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hr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 dirty="0"/>
              <a:t>Ugostiteljsko-turistička škola,Osijek</a:t>
            </a:r>
            <a:endParaRPr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Zašto govorimo o glazbi?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hr-HR" dirty="0" smtClean="0"/>
          </a:p>
          <a:p>
            <a:r>
              <a:rPr lang="hr-HR" dirty="0"/>
              <a:t>Glazba je sastavni dio svakog čovjeka i njegove svakodnevnice</a:t>
            </a:r>
          </a:p>
          <a:p>
            <a:r>
              <a:rPr lang="hr-HR" dirty="0"/>
              <a:t>Jedan je od najmoćnijih medija u komunikaciji i približavanju mladima </a:t>
            </a:r>
          </a:p>
          <a:p>
            <a:r>
              <a:rPr lang="hr-HR" dirty="0"/>
              <a:t>Rijetko /nikada ju ne koristimo u svom radu</a:t>
            </a:r>
          </a:p>
          <a:p>
            <a:endParaRPr lang="hr-HR" dirty="0" smtClean="0"/>
          </a:p>
          <a:p>
            <a:pPr marL="114300" indent="0" algn="ctr">
              <a:buNone/>
            </a:pPr>
            <a:r>
              <a:rPr lang="hr-HR" dirty="0" smtClean="0"/>
              <a:t>Pomoću glazbe možemo </a:t>
            </a:r>
          </a:p>
          <a:p>
            <a:pPr algn="ctr"/>
            <a:r>
              <a:rPr lang="hr-HR" dirty="0" smtClean="0"/>
              <a:t>Prenijeti  </a:t>
            </a:r>
            <a:r>
              <a:rPr lang="hr-HR" dirty="0"/>
              <a:t>određena znanja </a:t>
            </a:r>
          </a:p>
          <a:p>
            <a:pPr algn="ctr"/>
            <a:r>
              <a:rPr lang="hr-HR" dirty="0" smtClean="0"/>
              <a:t>Emocije</a:t>
            </a:r>
          </a:p>
          <a:p>
            <a:pPr algn="ctr"/>
            <a:r>
              <a:rPr lang="hr-HR" dirty="0" smtClean="0"/>
              <a:t>Utjecati </a:t>
            </a:r>
            <a:r>
              <a:rPr lang="hr-HR" dirty="0"/>
              <a:t>na poboljšanje kvalitete života</a:t>
            </a:r>
          </a:p>
          <a:p>
            <a:endParaRPr lang="hr-HR" dirty="0"/>
          </a:p>
          <a:p>
            <a:r>
              <a:rPr lang="hr-HR" dirty="0" smtClean="0"/>
              <a:t>Dani medijske pismenosti - </a:t>
            </a:r>
            <a:r>
              <a:rPr lang="pt-BR" dirty="0" smtClean="0"/>
              <a:t>19</a:t>
            </a:r>
            <a:r>
              <a:rPr lang="pt-BR" dirty="0"/>
              <a:t>. do 25. travnja 2021</a:t>
            </a:r>
            <a:endParaRPr lang="hr-HR" dirty="0" smtClean="0"/>
          </a:p>
          <a:p>
            <a:r>
              <a:rPr lang="hr-HR" dirty="0" smtClean="0"/>
              <a:t>Medijski odgoj kao dio predmetnog i </a:t>
            </a:r>
            <a:r>
              <a:rPr lang="hr-HR" dirty="0" err="1" smtClean="0"/>
              <a:t>međupredmetnih</a:t>
            </a:r>
            <a:r>
              <a:rPr lang="hr-HR" dirty="0" smtClean="0"/>
              <a:t> </a:t>
            </a:r>
            <a:r>
              <a:rPr lang="hr-HR" dirty="0" err="1" smtClean="0"/>
              <a:t>kurikula</a:t>
            </a:r>
            <a:endParaRPr lang="hr-HR" dirty="0" smtClean="0"/>
          </a:p>
          <a:p>
            <a:endParaRPr lang="hr-HR" dirty="0"/>
          </a:p>
          <a:p>
            <a:pPr algn="ctr"/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2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157854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63105" y="3743853"/>
            <a:ext cx="4449987" cy="946287"/>
          </a:xfrm>
        </p:spPr>
        <p:txBody>
          <a:bodyPr>
            <a:normAutofit/>
          </a:bodyPr>
          <a:lstStyle/>
          <a:p>
            <a:r>
              <a:rPr lang="hr-HR" sz="1100" dirty="0"/>
              <a:t>https://pixabay.com/photos/concert-confetti-party-event-club-2527495/</a:t>
            </a:r>
          </a:p>
          <a:p>
            <a:endParaRPr lang="hr-HR" dirty="0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2"/>
          </p:nvPr>
        </p:nvSpPr>
        <p:spPr>
          <a:xfrm>
            <a:off x="4797287" y="159025"/>
            <a:ext cx="4055165" cy="462500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1200" dirty="0"/>
              <a:t>Različite vrste glazbe različito utječu na čovjeka i njegovo </a:t>
            </a:r>
            <a:r>
              <a:rPr lang="hr-HR" sz="1200" dirty="0" smtClean="0"/>
              <a:t>raspoloženje</a:t>
            </a:r>
            <a:endParaRPr lang="hr-HR" sz="1200" dirty="0"/>
          </a:p>
          <a:p>
            <a:pPr marL="114300" indent="0">
              <a:buNone/>
            </a:pPr>
            <a:endParaRPr lang="hr-HR" sz="1200" dirty="0"/>
          </a:p>
          <a:p>
            <a:r>
              <a:rPr lang="hr-HR" sz="1200" b="1" dirty="0"/>
              <a:t>Klasična glazba </a:t>
            </a:r>
            <a:r>
              <a:rPr lang="hr-HR" sz="1200" dirty="0"/>
              <a:t>ima pozitivan utjecaj na depresiju i anksioznost, te povećava koncentraciju, budi kreativnost i  pozitivno utječe na imunološki </a:t>
            </a:r>
            <a:r>
              <a:rPr lang="hr-HR" sz="1200" dirty="0" smtClean="0"/>
              <a:t>sustav</a:t>
            </a:r>
          </a:p>
          <a:p>
            <a:pPr marL="114300" indent="0">
              <a:buNone/>
            </a:pPr>
            <a:endParaRPr lang="hr-HR" sz="1200" dirty="0" smtClean="0"/>
          </a:p>
          <a:p>
            <a:r>
              <a:rPr lang="hr-HR" sz="1200" b="1" dirty="0" err="1" smtClean="0"/>
              <a:t>Techno</a:t>
            </a:r>
            <a:r>
              <a:rPr lang="hr-HR" sz="1200" b="1" dirty="0" smtClean="0"/>
              <a:t> </a:t>
            </a:r>
            <a:r>
              <a:rPr lang="hr-HR" sz="1200" b="1" dirty="0"/>
              <a:t>ili heavy metal </a:t>
            </a:r>
            <a:r>
              <a:rPr lang="hr-HR" sz="1200" dirty="0"/>
              <a:t>u nekim slučajevima mogu pomoći u rješavanju negativne energije i frustracija, ali takva glazba isto tako  povisuje otkucaje srca i krvni </a:t>
            </a:r>
            <a:r>
              <a:rPr lang="hr-HR" sz="1200" dirty="0" smtClean="0"/>
              <a:t>pritisak</a:t>
            </a:r>
            <a:endParaRPr lang="hr-HR" sz="1200" dirty="0"/>
          </a:p>
          <a:p>
            <a:pPr marL="114300" indent="0">
              <a:buNone/>
            </a:pPr>
            <a:endParaRPr lang="hr-HR" sz="1200" dirty="0"/>
          </a:p>
          <a:p>
            <a:r>
              <a:rPr lang="hr-HR" sz="1200" b="1" dirty="0"/>
              <a:t>Jazz glazba </a:t>
            </a:r>
            <a:r>
              <a:rPr lang="hr-HR" sz="1200" dirty="0"/>
              <a:t>zahtjeva veći intelektualni napor i koncentraciju.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3</a:t>
            </a:fld>
            <a:endParaRPr lang="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4DD06CA-B4A9-496D-9D7A-FADCE01F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" y="810409"/>
            <a:ext cx="4508894" cy="28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1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849757" y="193500"/>
            <a:ext cx="4797243" cy="9859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" sz="4800" dirty="0">
                <a:solidFill>
                  <a:schemeClr val="accent1"/>
                </a:solidFill>
              </a:rPr>
              <a:t>O glazbi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solidFill>
                  <a:schemeClr val="dk2"/>
                </a:solidFill>
              </a:rPr>
              <a:t>4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139149" y="2425148"/>
            <a:ext cx="8841752" cy="20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Glazba pomaže pri definiranju identiteta i upravljanju interpersonalnim odnosima </a:t>
            </a:r>
            <a:r>
              <a:rPr lang="hr" sz="105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(McDonald i sur. 2002; prema North i Hargreaves, 2003; North i Hargeraves, 1999)</a:t>
            </a:r>
            <a:endParaRPr sz="1050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Glazba je jaka na razini socijalne grupe, jer olakšava komunikaciju za koju više nisu potrebne riječi, potiče dijeljenje emocija i podržava razvoj grupnog identiteta </a:t>
            </a:r>
            <a:r>
              <a:rPr lang="hr" sz="105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(Hallam, 2001)</a:t>
            </a:r>
            <a:endParaRPr sz="1050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/>
            <a:r>
              <a:rPr lang="hr-H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Naša glazba je sposobna izazvati osjećajnu nestabilnost, neorganizirano ponašanje, pobunu,</a:t>
            </a:r>
          </a:p>
          <a:p>
            <a:pPr lvl="0"/>
            <a:r>
              <a:rPr lang="hr-HR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čak i revoluciju </a:t>
            </a:r>
            <a:r>
              <a:rPr lang="hr-HR" sz="105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John </a:t>
            </a:r>
            <a:r>
              <a:rPr lang="hr-HR" sz="105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Lenon</a:t>
            </a:r>
            <a:r>
              <a:rPr lang="hr-HR" sz="105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29" y="193500"/>
            <a:ext cx="2784594" cy="201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Glazba na drugačiji način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5</a:t>
            </a:fld>
            <a:endParaRPr lang="hr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1700" y="2650227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 lang="hr-HR" sz="2800" dirty="0" smtClean="0"/>
          </a:p>
          <a:p>
            <a:endParaRPr lang="hr-HR" sz="2800" dirty="0"/>
          </a:p>
          <a:p>
            <a:r>
              <a:rPr lang="hr-HR" sz="2400" dirty="0" smtClean="0">
                <a:solidFill>
                  <a:schemeClr val="bg1"/>
                </a:solidFill>
              </a:rPr>
              <a:t>BIZNIS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SREDSTVO UTJECAJA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OBLIK MANIPULACIJE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6"/>
          <p:cNvGraphicFramePr/>
          <p:nvPr>
            <p:extLst>
              <p:ext uri="{D42A27DB-BD31-4B8C-83A1-F6EECF244321}">
                <p14:modId xmlns:p14="http://schemas.microsoft.com/office/powerpoint/2010/main" val="10529135"/>
              </p:ext>
            </p:extLst>
          </p:nvPr>
        </p:nvGraphicFramePr>
        <p:xfrm>
          <a:off x="421763" y="225224"/>
          <a:ext cx="8050695" cy="4586246"/>
        </p:xfrm>
        <a:graphic>
          <a:graphicData uri="http://schemas.openxmlformats.org/drawingml/2006/table">
            <a:tbl>
              <a:tblPr>
                <a:noFill/>
                <a:tableStyleId>{6B384916-FB75-461B-B09F-61CA801CCBD4}</a:tableStyleId>
              </a:tblPr>
              <a:tblGrid>
                <a:gridCol w="1522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2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CILJ</a:t>
                      </a:r>
                      <a:endParaRPr sz="12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Definirati utjecaj glazbe na mlade</a:t>
                      </a:r>
                      <a:r>
                        <a:rPr lang="hr" sz="11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i </a:t>
                      </a: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potaknuti </a:t>
                      </a: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kritičko </a:t>
                      </a: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vrednovanje poruka</a:t>
                      </a:r>
                      <a:r>
                        <a:rPr lang="hr" sz="11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koje kroz nju primamo</a:t>
                      </a: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6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Odgojno-obrazovni ishodi na razini aktivnosti</a:t>
                      </a:r>
                      <a:endParaRPr sz="105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Učenik prepoznaje nasilje u tekstu pjesme/video spotu</a:t>
                      </a: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Učenik uočava stereotipno prikazivanje likova u video spotovima</a:t>
                      </a: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hr-HR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Učenik razvija kritički stav prema medijskim porukama   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Učenik argumentira svoje stavove</a:t>
                      </a: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sz="1050" b="0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Odgojno-obrazovni ishodi na razini predmetnoga </a:t>
                      </a:r>
                      <a:r>
                        <a:rPr lang="hr-HR" sz="1050" b="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kurikula</a:t>
                      </a:r>
                      <a:endParaRPr lang="hr-HR" sz="1050" b="0" dirty="0" smtClean="0">
                        <a:effectLst/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r-HR" sz="11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SŠ HJ C.2.1.</a:t>
                      </a:r>
                    </a:p>
                    <a:p>
                      <a:pPr fontAlgn="base"/>
                      <a:r>
                        <a:rPr lang="hr-HR" sz="11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Učenik prosuđuje utjecaj medijskih tekstova na oblikovanje životnoga stila primatelja.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450024604"/>
                  </a:ext>
                </a:extLst>
              </a:tr>
              <a:tr h="19775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05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  <a:sym typeface="Arial"/>
                        </a:rPr>
                        <a:t>Odgojno-obrazovna očekivanja</a:t>
                      </a:r>
                      <a:endParaRPr sz="1050" b="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Građanski</a:t>
                      </a:r>
                      <a:r>
                        <a:rPr lang="hr" sz="1100" baseline="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odgoji obrazovanje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</a:t>
                      </a: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C.4.3. Promiče kvalitetu života u zajednici.Objašnjava društvenu isključenost.</a:t>
                      </a: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     </a:t>
                      </a: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Objašnjava </a:t>
                      </a: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uzroke i posljedice virtualnoga nasilja i nasilja u mladenačkim vezama.</a:t>
                      </a: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Zdravlje: B.1.1.B Prepoznaje nasilje u stvarnome i virtualnome svijetu</a:t>
                      </a: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 sz="11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              B.1.2.B  Razlikuje osnovne emocije i razvija empatiju</a:t>
                      </a:r>
                      <a:r>
                        <a:rPr lang="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-HR" sz="1100" dirty="0" smtClean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Uporaba IKT-a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100" dirty="0" smtClean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 A.4.4. Učenik argumentirano procjenjuje utjecaj tehnologije na zdravlje i okoliš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hr" sz="1100" dirty="0" smtClean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pen Sans" panose="020B0604020202020204" charset="0"/>
                        <a:ea typeface="Open Sans" panose="020B0604020202020204" charset="0"/>
                        <a:cs typeface="Open Sans" panose="020B060402020202020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>
                <a:latin typeface="Open Sans"/>
                <a:ea typeface="Open Sans"/>
                <a:cs typeface="Open Sans"/>
                <a:sym typeface="Open Sans"/>
              </a:rPr>
              <a:t>6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1539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Mogućnosti obrade teme</a:t>
            </a:r>
            <a:endParaRPr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087900"/>
            <a:ext cx="8520600" cy="3481200"/>
          </a:xfrm>
          <a:prstGeom prst="rect">
            <a:avLst/>
          </a:prstGeom>
        </p:spPr>
        <p:txBody>
          <a:bodyPr spcFirstLastPara="1" wrap="square" lIns="450000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9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1</a:t>
            </a:r>
            <a:r>
              <a:rPr lang="hr" sz="1500" dirty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 </a:t>
            </a: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Rasprava</a:t>
            </a:r>
            <a:endParaRPr lang="hr" sz="1500" dirty="0">
              <a:solidFill>
                <a:schemeClr val="tx1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a) upute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za raspravu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b) podjela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učenika u afirmacijsku i negacijsku </a:t>
            </a: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skupinu (</a:t>
            </a:r>
            <a:r>
              <a:rPr lang="hr" sz="1500" i="1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potrebna je prethodna priprema)</a:t>
            </a:r>
            <a:endParaRPr lang="hr" sz="1500" i="1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c) vrijeme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istraživanja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d) r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asprava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r" sz="1500" dirty="0">
              <a:solidFill>
                <a:schemeClr val="tx1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2. </a:t>
            </a: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Istraživanje – dokazati da je glazba biznis i pronaći primjere u svakodnevnom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   životu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                   - anketiranje učenika o njihovim glazbenim navikama – analiza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3. Analizirati sadržaj odabranih video spotova </a:t>
            </a:r>
            <a:r>
              <a:rPr lang="hr" sz="1500" i="1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 stereotipi, nasilje, neravnopravnost spolova i drugi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i="1" dirty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r" sz="1500" i="1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oblici neprimjerenog ponašanja)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r" sz="1500" i="1" dirty="0" smtClean="0">
              <a:solidFill>
                <a:schemeClr val="tx1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 smtClean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4. Rad </a:t>
            </a:r>
            <a:r>
              <a:rPr lang="hr" sz="1500" dirty="0">
                <a:solidFill>
                  <a:schemeClr val="tx1">
                    <a:lumMod val="5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na tekstu-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učenici dobiju tekst odabranih </a:t>
            </a: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pjesama i pronalaze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oblike poželjnog i </a:t>
            </a:r>
            <a:endParaRPr lang="hr" sz="1500" dirty="0" smtClean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r" sz="15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 nepoželjnog  </a:t>
            </a:r>
            <a:r>
              <a:rPr lang="hr" sz="15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ponašanja – analiza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hr" sz="1500" dirty="0">
              <a:solidFill>
                <a:schemeClr val="tx1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Struktura sata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253948" y="1256471"/>
            <a:ext cx="4767209" cy="3302700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accent1"/>
                </a:solidFill>
              </a:rPr>
              <a:t>Uvodni dio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–motivacija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Glavni </a:t>
            </a:r>
            <a:r>
              <a:rPr lang="hr-HR" sz="1600" dirty="0" smtClean="0">
                <a:solidFill>
                  <a:schemeClr val="accent1"/>
                </a:solidFill>
              </a:rPr>
              <a:t>dio</a:t>
            </a:r>
          </a:p>
          <a:p>
            <a:pPr marL="139700" indent="0">
              <a:buNone/>
            </a:pP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              a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) problemsko pitanje, rješavanje 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39700" indent="0">
              <a:buNone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                   zadataka</a:t>
            </a:r>
          </a:p>
          <a:p>
            <a:pPr marL="139700" indent="0">
              <a:buNone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               b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) objava rezultata, analiza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139700" indent="0">
              <a:buNone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                   odgovora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, rasprava</a:t>
            </a:r>
          </a:p>
          <a:p>
            <a:r>
              <a:rPr lang="hr-HR" sz="1600" dirty="0">
                <a:solidFill>
                  <a:schemeClr val="accent1"/>
                </a:solidFill>
              </a:rPr>
              <a:t>Završni dio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– zaključci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, evaluacija</a:t>
            </a:r>
          </a:p>
          <a:p>
            <a:endParaRPr lang="hr-HR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39700" indent="0">
              <a:buNone/>
            </a:pPr>
            <a:r>
              <a:rPr lang="hr-HR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                          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8</a:t>
            </a:fld>
            <a:endParaRPr lang="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256471"/>
            <a:ext cx="3703380" cy="30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067B9-D778-49A8-9FC8-64061EE4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Rad u </a:t>
            </a:r>
            <a:r>
              <a:rPr lang="hr-HR" dirty="0" smtClean="0"/>
              <a:t>skupinama </a:t>
            </a:r>
            <a:r>
              <a:rPr lang="hr-HR" sz="2200" dirty="0" smtClean="0"/>
              <a:t>(za učenike)</a:t>
            </a:r>
            <a:endParaRPr lang="hr-HR" sz="22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74" y="1655959"/>
            <a:ext cx="3298222" cy="2200847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C81A48B-1957-43B9-AC34-09917838073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1301893"/>
            <a:ext cx="5168074" cy="33027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Pravila rada u skupini – </a:t>
            </a:r>
            <a:r>
              <a:rPr lang="hr-H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sudjeluju, uvažavanje tuđeg mišljenja) </a:t>
            </a:r>
            <a:endParaRPr lang="hr-H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Podjela sudionika u skupine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Podjela zadataka u skupini </a:t>
            </a:r>
            <a:r>
              <a:rPr lang="hr-H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(izbor glasnogovornika, osoba za bilješke i izgovore…) </a:t>
            </a: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minuta</a:t>
            </a:r>
            <a:endParaRPr lang="hr-H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Objava rezultata radionica –</a:t>
            </a:r>
            <a:r>
              <a:rPr lang="hr-H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vrijeme prezentiranja je </a:t>
            </a: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ograničeno  </a:t>
            </a:r>
            <a:r>
              <a:rPr lang="hr-HR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minuta</a:t>
            </a:r>
            <a:endParaRPr lang="hr-HR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hr-HR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Zaključak i vrjednovanje radionica </a:t>
            </a:r>
            <a:r>
              <a:rPr lang="hr-HR" sz="1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sz="1800" dirty="0" smtClean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minuta</a:t>
            </a:r>
            <a:endParaRPr lang="hr-HR" sz="18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28BEDD5-822C-4854-BF19-6919E97E5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 smtClean="0"/>
              <a:t>9</a:t>
            </a:fld>
            <a:endParaRPr lang="hr"/>
          </a:p>
        </p:txBody>
      </p:sp>
    </p:spTree>
    <p:extLst>
      <p:ext uri="{BB962C8B-B14F-4D97-AF65-F5344CB8AC3E}">
        <p14:creationId xmlns:p14="http://schemas.microsoft.com/office/powerpoint/2010/main" val="331308287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1461</Words>
  <Application>Microsoft Office PowerPoint</Application>
  <PresentationFormat>Prikaz na zaslonu (16:9)</PresentationFormat>
  <Paragraphs>256</Paragraphs>
  <Slides>19</Slides>
  <Notes>9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7" baseType="lpstr">
      <vt:lpstr>Caveat</vt:lpstr>
      <vt:lpstr>Calibri</vt:lpstr>
      <vt:lpstr>Open Sans</vt:lpstr>
      <vt:lpstr>Arial</vt:lpstr>
      <vt:lpstr>PT Sans Narrow</vt:lpstr>
      <vt:lpstr>Times New Roman</vt:lpstr>
      <vt:lpstr>Tropic</vt:lpstr>
      <vt:lpstr>Dokument</vt:lpstr>
      <vt:lpstr>Snaga glazbe</vt:lpstr>
      <vt:lpstr>Zašto govorimo o glazbi? </vt:lpstr>
      <vt:lpstr>  </vt:lpstr>
      <vt:lpstr>O glazbi</vt:lpstr>
      <vt:lpstr>Glazba na drugačiji način</vt:lpstr>
      <vt:lpstr>PowerPoint prezentacija</vt:lpstr>
      <vt:lpstr>Mogućnosti obrade teme</vt:lpstr>
      <vt:lpstr>Struktura sata</vt:lpstr>
      <vt:lpstr>Rad u skupinama (za učenike)</vt:lpstr>
      <vt:lpstr>Motivacija</vt:lpstr>
      <vt:lpstr>Grupa A </vt:lpstr>
      <vt:lpstr>Grupa B </vt:lpstr>
      <vt:lpstr>Grupa C</vt:lpstr>
      <vt:lpstr>Grupa D - Analiziraj predloženi tekst i ispuni ponuđenu tablicu </vt:lpstr>
      <vt:lpstr>Grupa E</vt:lpstr>
      <vt:lpstr>Zaključak</vt:lpstr>
      <vt:lpstr>Popis glazbe za opuštanje</vt:lpstr>
      <vt:lpstr>IZVORI</vt:lpstr>
      <vt:lpstr>Hvala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Nasilje u glazbi</dc:title>
  <dc:creator>knjznica</dc:creator>
  <cp:lastModifiedBy>knjznica</cp:lastModifiedBy>
  <cp:revision>74</cp:revision>
  <cp:lastPrinted>2021-06-01T08:13:14Z</cp:lastPrinted>
  <dcterms:modified xsi:type="dcterms:W3CDTF">2021-06-02T08:00:31Z</dcterms:modified>
</cp:coreProperties>
</file>