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92408-8F9B-4E29-8893-1CAFE3FC1DC5}" type="datetimeFigureOut">
              <a:rPr lang="hr-HR" smtClean="0"/>
              <a:t>21.1.2015.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06D61-8965-4F35-980E-ACCA55C93F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5064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2.9.2014.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2.9.2014.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2.9.2014.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2.9.2014.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2.9.2014.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2.9.2014.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2.9.2014.</a:t>
            </a:r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2.9.2014.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2.9.2014.</a:t>
            </a: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2.9.2014.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2.9.2014.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CS" smtClean="0"/>
              <a:t>2.9.2014.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571744"/>
            <a:ext cx="7772400" cy="1285884"/>
          </a:xfrm>
        </p:spPr>
        <p:txBody>
          <a:bodyPr>
            <a:normAutofit fontScale="90000"/>
          </a:bodyPr>
          <a:lstStyle/>
          <a:p>
            <a:r>
              <a:rPr lang="hr-HR" sz="8000" b="1" dirty="0" smtClean="0"/>
              <a:t>CRNA RODA</a:t>
            </a:r>
            <a:endParaRPr lang="hr-HR" sz="80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i="1" dirty="0" err="1" smtClean="0"/>
              <a:t>Ciconianigra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4" name="Slika 3" descr="crna-roda--cap_DSD3636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3500462" cy="22145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C:\Documents and Settings\Franjo Pozega\Desktop\crna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95250"/>
            <a:ext cx="3821903" cy="25479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Slika 5" descr="jh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4286256"/>
            <a:ext cx="3286538" cy="21870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Slika 6" descr="uuuu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4357694"/>
            <a:ext cx="3323908" cy="22145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i="1" dirty="0" err="1" smtClean="0">
                <a:latin typeface="Comic Sans MS" pitchFamily="66" charset="0"/>
              </a:rPr>
              <a:t>Taksonmija</a:t>
            </a:r>
            <a:r>
              <a:rPr lang="hr-HR" b="1" i="1" dirty="0" smtClean="0">
                <a:latin typeface="Comic Sans MS" pitchFamily="66" charset="0"/>
              </a:rPr>
              <a:t>:</a:t>
            </a:r>
            <a:endParaRPr lang="hr-HR" dirty="0" smtClean="0">
              <a:latin typeface="Comic Sans MS" pitchFamily="66" charset="0"/>
            </a:endParaRPr>
          </a:p>
          <a:p>
            <a:r>
              <a:rPr lang="hr-HR" i="1" dirty="0" smtClean="0">
                <a:latin typeface="Comic Sans MS" pitchFamily="66" charset="0"/>
              </a:rPr>
              <a:t>Carstvo: </a:t>
            </a:r>
            <a:r>
              <a:rPr lang="hr-HR" i="1" dirty="0" err="1" smtClean="0">
                <a:latin typeface="Comic Sans MS" pitchFamily="66" charset="0"/>
              </a:rPr>
              <a:t>Animalia</a:t>
            </a:r>
            <a:endParaRPr lang="hr-HR" dirty="0" smtClean="0">
              <a:latin typeface="Comic Sans MS" pitchFamily="66" charset="0"/>
            </a:endParaRPr>
          </a:p>
          <a:p>
            <a:r>
              <a:rPr lang="hr-HR" i="1" dirty="0" smtClean="0">
                <a:latin typeface="Comic Sans MS" pitchFamily="66" charset="0"/>
              </a:rPr>
              <a:t>Koljeno: </a:t>
            </a:r>
            <a:r>
              <a:rPr lang="hr-HR" i="1" dirty="0" err="1" smtClean="0">
                <a:latin typeface="Comic Sans MS" pitchFamily="66" charset="0"/>
              </a:rPr>
              <a:t>Chordata</a:t>
            </a:r>
            <a:endParaRPr lang="hr-HR" dirty="0" smtClean="0">
              <a:latin typeface="Comic Sans MS" pitchFamily="66" charset="0"/>
            </a:endParaRPr>
          </a:p>
          <a:p>
            <a:r>
              <a:rPr lang="hr-HR" i="1" dirty="0" smtClean="0">
                <a:latin typeface="Comic Sans MS" pitchFamily="66" charset="0"/>
              </a:rPr>
              <a:t>Razred: </a:t>
            </a:r>
            <a:r>
              <a:rPr lang="hr-HR" i="1" dirty="0" err="1" smtClean="0">
                <a:latin typeface="Comic Sans MS" pitchFamily="66" charset="0"/>
              </a:rPr>
              <a:t>Aves</a:t>
            </a:r>
            <a:endParaRPr lang="hr-HR" dirty="0" smtClean="0">
              <a:latin typeface="Comic Sans MS" pitchFamily="66" charset="0"/>
            </a:endParaRPr>
          </a:p>
          <a:p>
            <a:r>
              <a:rPr lang="hr-HR" i="1" dirty="0" smtClean="0">
                <a:latin typeface="Comic Sans MS" pitchFamily="66" charset="0"/>
              </a:rPr>
              <a:t>Red: </a:t>
            </a:r>
            <a:r>
              <a:rPr lang="hr-HR" i="1" dirty="0" err="1" smtClean="0">
                <a:latin typeface="Comic Sans MS" pitchFamily="66" charset="0"/>
              </a:rPr>
              <a:t>Ciconiiformes</a:t>
            </a:r>
            <a:endParaRPr lang="hr-HR" dirty="0" smtClean="0">
              <a:latin typeface="Comic Sans MS" pitchFamily="66" charset="0"/>
            </a:endParaRPr>
          </a:p>
          <a:p>
            <a:r>
              <a:rPr lang="hr-HR" i="1" dirty="0" smtClean="0">
                <a:latin typeface="Comic Sans MS" pitchFamily="66" charset="0"/>
              </a:rPr>
              <a:t>Porodica: </a:t>
            </a:r>
            <a:r>
              <a:rPr lang="hr-HR" i="1" dirty="0" err="1" smtClean="0">
                <a:latin typeface="Comic Sans MS" pitchFamily="66" charset="0"/>
              </a:rPr>
              <a:t>Ciconiidae</a:t>
            </a:r>
            <a:endParaRPr lang="hr-HR" dirty="0" smtClean="0">
              <a:latin typeface="Comic Sans MS" pitchFamily="66" charset="0"/>
            </a:endParaRPr>
          </a:p>
          <a:p>
            <a:r>
              <a:rPr lang="hr-HR" i="1" dirty="0" smtClean="0">
                <a:latin typeface="Comic Sans MS" pitchFamily="66" charset="0"/>
              </a:rPr>
              <a:t>Rod: </a:t>
            </a:r>
            <a:r>
              <a:rPr lang="hr-HR" i="1" dirty="0" err="1" smtClean="0">
                <a:latin typeface="Comic Sans MS" pitchFamily="66" charset="0"/>
              </a:rPr>
              <a:t>Ciconia</a:t>
            </a:r>
            <a:endParaRPr lang="hr-HR" dirty="0" smtClean="0">
              <a:latin typeface="Comic Sans MS" pitchFamily="66" charset="0"/>
            </a:endParaRPr>
          </a:p>
          <a:p>
            <a:r>
              <a:rPr lang="hr-HR" i="1" dirty="0" smtClean="0">
                <a:latin typeface="Comic Sans MS" pitchFamily="66" charset="0"/>
              </a:rPr>
              <a:t>Vrsta: </a:t>
            </a:r>
            <a:r>
              <a:rPr lang="hr-HR" i="1" dirty="0" err="1" smtClean="0">
                <a:latin typeface="Comic Sans MS" pitchFamily="66" charset="0"/>
              </a:rPr>
              <a:t>C.nigra</a:t>
            </a:r>
            <a:endParaRPr lang="hr-HR" dirty="0" smtClean="0">
              <a:latin typeface="Comic Sans MS" pitchFamily="66" charset="0"/>
            </a:endParaRPr>
          </a:p>
          <a:p>
            <a:endParaRPr lang="hr-HR" dirty="0"/>
          </a:p>
        </p:txBody>
      </p:sp>
      <p:pic>
        <p:nvPicPr>
          <p:cNvPr id="4" name="Slika 3" descr="03_crna_roda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29190" y="2214554"/>
            <a:ext cx="3795706" cy="34528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2.9.2014.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smtClean="0">
                <a:latin typeface="Comic Sans MS" pitchFamily="66" charset="0"/>
              </a:rPr>
              <a:t>OPIS CRNE RODE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00108"/>
            <a:ext cx="4543428" cy="5500726"/>
          </a:xfrm>
        </p:spPr>
        <p:txBody>
          <a:bodyPr>
            <a:normAutofit lnSpcReduction="10000"/>
          </a:bodyPr>
          <a:lstStyle/>
          <a:p>
            <a:r>
              <a:rPr lang="hr-HR" sz="2800" i="1" dirty="0" smtClean="0"/>
              <a:t>Ptica visoka oko 1 metar sa rasponom krila, a teži oko 3kg. Perje im je crno s ljubičastim, zelenim i bakrenim preljevima, dok su im grudi, stomak i donji dio krila i repa potpuno bijeli. U vrijeme parenja, kljun i noge mijenjaju boju iz smeđe u crvenu. Kljun i stopala su žuti dok su u gnijezdu, poslije prvog leta </a:t>
            </a:r>
            <a:r>
              <a:rPr lang="hr-HR" sz="2800" i="1" dirty="0" err="1" smtClean="0"/>
              <a:t>tj</a:t>
            </a:r>
            <a:r>
              <a:rPr lang="hr-HR" sz="2800" i="1" dirty="0" smtClean="0"/>
              <a:t>. 3. Mjeseca postaju krem ili ružičasti. </a:t>
            </a:r>
            <a:endParaRPr lang="hr-HR" sz="2800" dirty="0" smtClean="0"/>
          </a:p>
          <a:p>
            <a:endParaRPr lang="hr-HR" dirty="0"/>
          </a:p>
        </p:txBody>
      </p:sp>
      <p:pic>
        <p:nvPicPr>
          <p:cNvPr id="4" name="Picture 3" descr="http://www.gimnazijaso.edu.rs/gornje-podunavlje/zivotinje/ptice/slike/roda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90" y="1857364"/>
            <a:ext cx="3797137" cy="3098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2.9.2014.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smtClean="0"/>
              <a:t>PREHRANA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00108"/>
            <a:ext cx="4614866" cy="5429288"/>
          </a:xfrm>
        </p:spPr>
        <p:txBody>
          <a:bodyPr>
            <a:normAutofit fontScale="85000" lnSpcReduction="10000"/>
          </a:bodyPr>
          <a:lstStyle/>
          <a:p>
            <a:r>
              <a:rPr lang="hr-HR" i="1" dirty="0" smtClean="0"/>
              <a:t>Hrane se malim ribama, insektima pa tako i manjim miševima. Hranu pronalaze u blatu i mulju zato i žive blizu močvara i manjih potoka. Ponekad se pojave na livadama, njivama i pašnjacima, pogotovo poslije kiše. Na nogama imaju plovne kožice koja im pomaže da lakše nađu hranu po barama i blatu. Dnevno mogu prijeći i preko 30 km zbog hrane. 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4" name="Slika 3" descr="crna-roda--cap_DSD3636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5214942" y="1928802"/>
            <a:ext cx="3547365" cy="28081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2.9.2014.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smtClean="0">
                <a:latin typeface="Comic Sans MS" pitchFamily="66" charset="0"/>
              </a:rPr>
              <a:t>MIGRACIJA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928671"/>
            <a:ext cx="8401080" cy="3643338"/>
          </a:xfrm>
        </p:spPr>
        <p:txBody>
          <a:bodyPr/>
          <a:lstStyle/>
          <a:p>
            <a:r>
              <a:rPr lang="hr-HR" i="1" dirty="0" smtClean="0"/>
              <a:t>Kao i bijele rode, i ona su ptice selice. Prezimljavaju u centralnoj Africi. Veliki broj mladih ptica tijekom prvog leta ostaju u Africi, ali se još veći broj starijih vraća u Europu zbog parenja. Dolaze prije bijelih roda i ostaju duže od njih.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" name="Slika 4" descr="image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00364" y="4000504"/>
            <a:ext cx="3571900" cy="21145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2.9.2014.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smtClean="0">
                <a:latin typeface="Comic Sans MS" pitchFamily="66" charset="0"/>
              </a:rPr>
              <a:t>GNIJEŽDENJE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00562" y="1000108"/>
            <a:ext cx="4643438" cy="5126055"/>
          </a:xfrm>
        </p:spPr>
        <p:txBody>
          <a:bodyPr>
            <a:normAutofit fontScale="92500"/>
          </a:bodyPr>
          <a:lstStyle/>
          <a:p>
            <a:r>
              <a:rPr lang="hr-HR" i="1" dirty="0" smtClean="0">
                <a:latin typeface="Comic Sans MS" pitchFamily="66" charset="0"/>
              </a:rPr>
              <a:t>Budući da se klone ljudi i rijetko se glasaju, teško ih je primijetiti. Ako se </a:t>
            </a:r>
            <a:r>
              <a:rPr lang="hr-HR" i="1" dirty="0" err="1" smtClean="0">
                <a:latin typeface="Comic Sans MS" pitchFamily="66" charset="0"/>
              </a:rPr>
              <a:t>šetate</a:t>
            </a:r>
            <a:r>
              <a:rPr lang="hr-HR" i="1" dirty="0" smtClean="0">
                <a:latin typeface="Comic Sans MS" pitchFamily="66" charset="0"/>
              </a:rPr>
              <a:t> šumom  možete primijetiti velika gnijezda u rašljama visokog drveća. Iako ih često prave i na vrhu drveta zbog bolje pristupačnosti. </a:t>
            </a:r>
            <a:endParaRPr lang="hr-HR" dirty="0" smtClean="0">
              <a:latin typeface="Comic Sans MS" pitchFamily="66" charset="0"/>
            </a:endParaRPr>
          </a:p>
          <a:p>
            <a:endParaRPr lang="hr-HR" dirty="0"/>
          </a:p>
        </p:txBody>
      </p:sp>
      <p:pic>
        <p:nvPicPr>
          <p:cNvPr id="5" name="Slika 4" descr="images (1)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500034" y="2285992"/>
            <a:ext cx="4101395" cy="25738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2.9.2014.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smtClean="0">
                <a:latin typeface="Comic Sans MS" pitchFamily="66" charset="0"/>
              </a:rPr>
              <a:t>ZANIMLJIVOST!</a:t>
            </a:r>
            <a:r>
              <a:rPr lang="hr-HR" dirty="0" smtClean="0">
                <a:latin typeface="Comic Sans MS" pitchFamily="66" charset="0"/>
              </a:rPr>
              <a:t/>
            </a:r>
            <a:br>
              <a:rPr lang="hr-HR" dirty="0" smtClean="0">
                <a:latin typeface="Comic Sans MS" pitchFamily="66" charset="0"/>
              </a:rPr>
            </a:br>
            <a:endParaRPr lang="hr-HR" dirty="0"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hr-HR" i="1" dirty="0" smtClean="0"/>
              <a:t>Iako nemaju glasne žice, glasaju se klepetanjem kljuna ali mogu i pjevati. 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4" name="Slika 3" descr="crnaroda_max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428728" y="2857496"/>
            <a:ext cx="5643562" cy="35718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2.9.2014.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 smtClean="0"/>
              <a:t/>
            </a:r>
            <a:br>
              <a:rPr lang="hr-HR" i="1" dirty="0" smtClean="0"/>
            </a:br>
            <a:r>
              <a:rPr lang="hr-HR" i="1" dirty="0" smtClean="0"/>
              <a:t/>
            </a:r>
            <a:br>
              <a:rPr lang="hr-HR" i="1" dirty="0" smtClean="0"/>
            </a:br>
            <a:r>
              <a:rPr lang="hr-HR" i="1" dirty="0" smtClean="0"/>
              <a:t/>
            </a:r>
            <a:br>
              <a:rPr lang="hr-HR" i="1" dirty="0" smtClean="0"/>
            </a:br>
            <a:r>
              <a:rPr lang="hr-HR" i="1" dirty="0" smtClean="0"/>
              <a:t>PORED BIJELE RODE JEDINA VRSTA IZ PORODICE RODA KOJA SE GNIJEZDI </a:t>
            </a:r>
            <a:r>
              <a:rPr lang="hr-HR" i="1" smtClean="0"/>
              <a:t>U EUROPI.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Rezervirano mjesto sadržaja 3" descr="images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7" y="2857496"/>
            <a:ext cx="4692563" cy="326211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2.9.2014.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304</Words>
  <Application>Microsoft Office PowerPoint</Application>
  <PresentationFormat>Prikaz na zaslonu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tema</vt:lpstr>
      <vt:lpstr>CRNA RODA</vt:lpstr>
      <vt:lpstr>PowerPointova prezentacija</vt:lpstr>
      <vt:lpstr>OPIS CRNE RODE </vt:lpstr>
      <vt:lpstr>PREHRANA </vt:lpstr>
      <vt:lpstr>MIGRACIJA </vt:lpstr>
      <vt:lpstr>GNIJEŽDENJE </vt:lpstr>
      <vt:lpstr>ZANIMLJIVOST! </vt:lpstr>
      <vt:lpstr>   PORED BIJELE RODE JEDINA VRSTA IZ PORODICE RODA KOJA SE GNIJEZDI U EUROPI.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CRNA RODA</dc:title>
  <cp:lastModifiedBy>knjznica</cp:lastModifiedBy>
  <cp:revision>5</cp:revision>
  <dcterms:modified xsi:type="dcterms:W3CDTF">2015-01-21T11:09:51Z</dcterms:modified>
</cp:coreProperties>
</file>